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3"/>
  </p:notesMasterIdLst>
  <p:sldIdLst>
    <p:sldId id="269" r:id="rId2"/>
    <p:sldId id="414" r:id="rId3"/>
    <p:sldId id="293" r:id="rId4"/>
    <p:sldId id="294" r:id="rId5"/>
    <p:sldId id="296" r:id="rId6"/>
    <p:sldId id="300" r:id="rId7"/>
    <p:sldId id="301" r:id="rId8"/>
    <p:sldId id="302" r:id="rId9"/>
    <p:sldId id="304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69" r:id="rId48"/>
    <p:sldId id="370" r:id="rId49"/>
    <p:sldId id="371" r:id="rId50"/>
    <p:sldId id="372" r:id="rId51"/>
    <p:sldId id="396" r:id="rId52"/>
    <p:sldId id="373" r:id="rId53"/>
    <p:sldId id="374" r:id="rId54"/>
    <p:sldId id="375" r:id="rId55"/>
    <p:sldId id="376" r:id="rId56"/>
    <p:sldId id="415" r:id="rId57"/>
    <p:sldId id="377" r:id="rId58"/>
    <p:sldId id="379" r:id="rId59"/>
    <p:sldId id="341" r:id="rId60"/>
    <p:sldId id="342" r:id="rId61"/>
    <p:sldId id="394" r:id="rId62"/>
    <p:sldId id="395" r:id="rId63"/>
    <p:sldId id="419" r:id="rId64"/>
    <p:sldId id="343" r:id="rId65"/>
    <p:sldId id="416" r:id="rId66"/>
    <p:sldId id="420" r:id="rId67"/>
    <p:sldId id="423" r:id="rId68"/>
    <p:sldId id="380" r:id="rId69"/>
    <p:sldId id="346" r:id="rId70"/>
    <p:sldId id="421" r:id="rId71"/>
    <p:sldId id="422" r:id="rId72"/>
    <p:sldId id="347" r:id="rId73"/>
    <p:sldId id="348" r:id="rId74"/>
    <p:sldId id="350" r:id="rId75"/>
    <p:sldId id="352" r:id="rId76"/>
    <p:sldId id="381" r:id="rId77"/>
    <p:sldId id="383" r:id="rId78"/>
    <p:sldId id="424" r:id="rId79"/>
    <p:sldId id="355" r:id="rId80"/>
    <p:sldId id="382" r:id="rId81"/>
    <p:sldId id="392" r:id="rId82"/>
    <p:sldId id="357" r:id="rId83"/>
    <p:sldId id="389" r:id="rId84"/>
    <p:sldId id="390" r:id="rId85"/>
    <p:sldId id="391" r:id="rId86"/>
    <p:sldId id="358" r:id="rId87"/>
    <p:sldId id="385" r:id="rId88"/>
    <p:sldId id="386" r:id="rId89"/>
    <p:sldId id="387" r:id="rId90"/>
    <p:sldId id="388" r:id="rId91"/>
    <p:sldId id="362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F1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DBA2-E772-4A95-BA49-59C84C822D56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48A0-FF0A-4F5A-9F33-E72AFAD699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9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9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67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2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88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36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70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83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26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96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27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743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900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733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0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932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63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7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5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771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6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3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6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97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04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091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694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965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07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15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321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15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59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45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4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0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263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47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4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6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75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9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548A0-FF0A-4F5A-9F33-E72AFAD6999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BC05-2545-4B06-B820-0863941A7153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CEC0700-D8A1-4E86-8773-220125A912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4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crdownloa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Détermination d’un Plan d’évacuation incendie</a:t>
            </a:r>
            <a:br>
              <a:rPr lang="fr-FR" dirty="0"/>
            </a:br>
            <a:endParaRPr lang="fr-F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Etude locale et générale d’une évacuation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13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70C0"/>
                  </a:solidFill>
                </a:rPr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8BC9A0"/>
                  </a:solidFill>
                </a:rPr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5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02456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13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20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stealt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"/>
          <p:cNvSpPr txBox="1"/>
          <p:nvPr/>
        </p:nvSpPr>
        <p:spPr>
          <a:xfrm>
            <a:off x="8864011" y="3666439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Déplacement de personnes</a:t>
            </a:r>
          </a:p>
        </p:txBody>
      </p:sp>
    </p:spTree>
    <p:extLst>
      <p:ext uri="{BB962C8B-B14F-4D97-AF65-F5344CB8AC3E}">
        <p14:creationId xmlns:p14="http://schemas.microsoft.com/office/powerpoint/2010/main" val="44908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39422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5056968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877050" y="2724150"/>
            <a:ext cx="1965250" cy="2686050"/>
          </a:xfrm>
          <a:custGeom>
            <a:avLst/>
            <a:gdLst>
              <a:gd name="connsiteX0" fmla="*/ 361950 w 1965250"/>
              <a:gd name="connsiteY0" fmla="*/ 2686050 h 2686050"/>
              <a:gd name="connsiteX1" fmla="*/ 1962150 w 1965250"/>
              <a:gd name="connsiteY1" fmla="*/ 1266825 h 2686050"/>
              <a:gd name="connsiteX2" fmla="*/ 0 w 1965250"/>
              <a:gd name="connsiteY2" fmla="*/ 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250" h="2686050">
                <a:moveTo>
                  <a:pt x="361950" y="2686050"/>
                </a:moveTo>
                <a:cubicBezTo>
                  <a:pt x="1192212" y="2200275"/>
                  <a:pt x="2022475" y="1714500"/>
                  <a:pt x="1962150" y="1266825"/>
                </a:cubicBezTo>
                <a:cubicBezTo>
                  <a:pt x="1901825" y="819150"/>
                  <a:pt x="247650" y="200025"/>
                  <a:pt x="0" y="0"/>
                </a:cubicBezTo>
              </a:path>
            </a:pathLst>
          </a:custGeom>
          <a:noFill/>
          <a:ln w="60325">
            <a:headEnd type="oval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991600" y="3720673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au suivant</a:t>
            </a:r>
          </a:p>
        </p:txBody>
      </p:sp>
    </p:spTree>
    <p:extLst>
      <p:ext uri="{BB962C8B-B14F-4D97-AF65-F5344CB8AC3E}">
        <p14:creationId xmlns:p14="http://schemas.microsoft.com/office/powerpoint/2010/main" val="8105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23920" y="1929243"/>
            <a:ext cx="1631419" cy="4320000"/>
            <a:chOff x="5223920" y="1929243"/>
            <a:chExt cx="1631419" cy="4320000"/>
          </a:xfrm>
        </p:grpSpPr>
        <p:sp>
          <p:nvSpPr>
            <p:cNvPr id="194" name="Oval 193"/>
            <p:cNvSpPr/>
            <p:nvPr/>
          </p:nvSpPr>
          <p:spPr>
            <a:xfrm>
              <a:off x="5223920" y="4642945"/>
              <a:ext cx="1631419" cy="16062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15</a:t>
              </a:r>
            </a:p>
          </p:txBody>
        </p:sp>
        <p:sp>
          <p:nvSpPr>
            <p:cNvPr id="198" name="Oval 197"/>
            <p:cNvSpPr/>
            <p:nvPr/>
          </p:nvSpPr>
          <p:spPr>
            <a:xfrm>
              <a:off x="5223920" y="1929243"/>
              <a:ext cx="1631419" cy="1606298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400" dirty="0"/>
                <a:t>18</a:t>
              </a:r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039630" y="3535541"/>
              <a:ext cx="0" cy="11074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972050" y="3758773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Personnes/sec</a:t>
            </a:r>
          </a:p>
        </p:txBody>
      </p:sp>
      <p:sp>
        <p:nvSpPr>
          <p:cNvPr id="31" name="Oval 30"/>
          <p:cNvSpPr/>
          <p:nvPr/>
        </p:nvSpPr>
        <p:spPr>
          <a:xfrm>
            <a:off x="6463622" y="2346226"/>
            <a:ext cx="783433" cy="772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f(S)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4515429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</a:p>
        </p:txBody>
      </p:sp>
    </p:spTree>
    <p:extLst>
      <p:ext uri="{BB962C8B-B14F-4D97-AF65-F5344CB8AC3E}">
        <p14:creationId xmlns:p14="http://schemas.microsoft.com/office/powerpoint/2010/main" val="233531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5959683"/>
            <a:ext cx="247650" cy="231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5187520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63716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79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7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28957" y="5178558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Multiplication Sign 28"/>
          <p:cNvSpPr/>
          <p:nvPr/>
        </p:nvSpPr>
        <p:spPr>
          <a:xfrm>
            <a:off x="6071910" y="584409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62966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93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3" y="1337032"/>
            <a:ext cx="8911687" cy="5102514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globale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2924" y="4131892"/>
            <a:ext cx="8911687" cy="5102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5400" dirty="0"/>
              <a:t>Simulation locale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02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5" y="4404642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10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401089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7690745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948380" y="4397433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23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6" y="4414657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32273" y="42882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7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89" name="Oval 188"/>
          <p:cNvSpPr/>
          <p:nvPr/>
        </p:nvSpPr>
        <p:spPr>
          <a:xfrm>
            <a:off x="6837404" y="5066231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Oval 189"/>
          <p:cNvSpPr/>
          <p:nvPr/>
        </p:nvSpPr>
        <p:spPr>
          <a:xfrm>
            <a:off x="5306171" y="5062968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Oval 190"/>
          <p:cNvSpPr/>
          <p:nvPr/>
        </p:nvSpPr>
        <p:spPr>
          <a:xfrm>
            <a:off x="683765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Oval 191"/>
          <p:cNvSpPr/>
          <p:nvPr/>
        </p:nvSpPr>
        <p:spPr>
          <a:xfrm>
            <a:off x="6071910" y="3527512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Oval 192"/>
          <p:cNvSpPr/>
          <p:nvPr/>
        </p:nvSpPr>
        <p:spPr>
          <a:xfrm>
            <a:off x="6071910" y="2003933"/>
            <a:ext cx="469602" cy="4623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Oval 194"/>
          <p:cNvSpPr/>
          <p:nvPr/>
        </p:nvSpPr>
        <p:spPr>
          <a:xfrm>
            <a:off x="7579769" y="4281842"/>
            <a:ext cx="469602" cy="46236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" name="Oval 195"/>
          <p:cNvSpPr/>
          <p:nvPr/>
        </p:nvSpPr>
        <p:spPr>
          <a:xfrm>
            <a:off x="6837404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Oval 196"/>
          <p:cNvSpPr/>
          <p:nvPr/>
        </p:nvSpPr>
        <p:spPr>
          <a:xfrm>
            <a:off x="6071910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Oval 198"/>
          <p:cNvSpPr/>
          <p:nvPr/>
        </p:nvSpPr>
        <p:spPr>
          <a:xfrm>
            <a:off x="5317981" y="2003933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Oval 199"/>
          <p:cNvSpPr/>
          <p:nvPr/>
        </p:nvSpPr>
        <p:spPr>
          <a:xfrm>
            <a:off x="5306171" y="4281842"/>
            <a:ext cx="469602" cy="462364"/>
          </a:xfrm>
          <a:prstGeom prst="ellipse">
            <a:avLst/>
          </a:prstGeom>
          <a:solidFill>
            <a:srgbClr val="8BC9A0"/>
          </a:solidFill>
          <a:ln>
            <a:solidFill>
              <a:srgbClr val="8BC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1" name="Straight Arrow Connector 200"/>
          <p:cNvCxnSpPr>
            <a:cxnSpLocks/>
            <a:stCxn id="193" idx="2"/>
            <a:endCxn id="199" idx="6"/>
          </p:cNvCxnSpPr>
          <p:nvPr/>
        </p:nvCxnSpPr>
        <p:spPr>
          <a:xfrm flipH="1">
            <a:off x="5787584" y="2235114"/>
            <a:ext cx="284328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cxnSpLocks/>
            <a:stCxn id="199" idx="4"/>
            <a:endCxn id="200" idx="0"/>
          </p:cNvCxnSpPr>
          <p:nvPr/>
        </p:nvCxnSpPr>
        <p:spPr>
          <a:xfrm flipH="1">
            <a:off x="5540973" y="2466297"/>
            <a:ext cx="11810" cy="18155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cxnSpLocks/>
            <a:stCxn id="192" idx="4"/>
            <a:endCxn id="197" idx="0"/>
          </p:cNvCxnSpPr>
          <p:nvPr/>
        </p:nvCxnSpPr>
        <p:spPr>
          <a:xfrm>
            <a:off x="6306711" y="3989875"/>
            <a:ext cx="0" cy="2919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cxnSpLocks/>
            <a:stCxn id="191" idx="3"/>
            <a:endCxn id="197" idx="7"/>
          </p:cNvCxnSpPr>
          <p:nvPr/>
        </p:nvCxnSpPr>
        <p:spPr>
          <a:xfrm flipH="1">
            <a:off x="6472740" y="3922163"/>
            <a:ext cx="433682" cy="427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cxnSpLocks/>
            <a:stCxn id="197" idx="6"/>
            <a:endCxn id="196" idx="2"/>
          </p:cNvCxnSpPr>
          <p:nvPr/>
        </p:nvCxnSpPr>
        <p:spPr>
          <a:xfrm>
            <a:off x="6541513" y="4513024"/>
            <a:ext cx="29589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cxnSpLocks/>
            <a:stCxn id="196" idx="6"/>
            <a:endCxn id="195" idx="2"/>
          </p:cNvCxnSpPr>
          <p:nvPr/>
        </p:nvCxnSpPr>
        <p:spPr>
          <a:xfrm>
            <a:off x="7307006" y="4513024"/>
            <a:ext cx="27276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cxnSpLocks/>
            <a:stCxn id="200" idx="6"/>
            <a:endCxn id="197" idx="2"/>
          </p:cNvCxnSpPr>
          <p:nvPr/>
        </p:nvCxnSpPr>
        <p:spPr>
          <a:xfrm>
            <a:off x="5775773" y="4513024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cxnSpLocks/>
            <a:stCxn id="197" idx="4"/>
            <a:endCxn id="198" idx="0"/>
          </p:cNvCxnSpPr>
          <p:nvPr/>
        </p:nvCxnSpPr>
        <p:spPr>
          <a:xfrm>
            <a:off x="6306711" y="4744205"/>
            <a:ext cx="0" cy="318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cxnSpLocks/>
            <a:stCxn id="190" idx="6"/>
            <a:endCxn id="198" idx="2"/>
          </p:cNvCxnSpPr>
          <p:nvPr/>
        </p:nvCxnSpPr>
        <p:spPr>
          <a:xfrm>
            <a:off x="5775773" y="5294149"/>
            <a:ext cx="29613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cxnSpLocks/>
            <a:stCxn id="189" idx="2"/>
            <a:endCxn id="198" idx="6"/>
          </p:cNvCxnSpPr>
          <p:nvPr/>
        </p:nvCxnSpPr>
        <p:spPr>
          <a:xfrm flipH="1" flipV="1">
            <a:off x="6541513" y="5294149"/>
            <a:ext cx="295892" cy="32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71910" y="5062968"/>
            <a:ext cx="469602" cy="1243488"/>
            <a:chOff x="6071910" y="5062968"/>
            <a:chExt cx="469602" cy="1243488"/>
          </a:xfrm>
        </p:grpSpPr>
        <p:sp>
          <p:nvSpPr>
            <p:cNvPr id="194" name="Oval 193"/>
            <p:cNvSpPr/>
            <p:nvPr/>
          </p:nvSpPr>
          <p:spPr>
            <a:xfrm>
              <a:off x="6071910" y="5844092"/>
              <a:ext cx="469602" cy="4623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8" name="Oval 197"/>
            <p:cNvSpPr/>
            <p:nvPr/>
          </p:nvSpPr>
          <p:spPr>
            <a:xfrm>
              <a:off x="6071910" y="5062968"/>
              <a:ext cx="469602" cy="462364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6306711" y="5525332"/>
              <a:ext cx="0" cy="31876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6182887" y="2119526"/>
            <a:ext cx="247650" cy="23118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ultiplication Sign 28"/>
          <p:cNvSpPr/>
          <p:nvPr/>
        </p:nvSpPr>
        <p:spPr>
          <a:xfrm>
            <a:off x="6071910" y="585153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Multiplication Sign 29"/>
          <p:cNvSpPr/>
          <p:nvPr/>
        </p:nvSpPr>
        <p:spPr>
          <a:xfrm>
            <a:off x="6071910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Multiplication Sign 30"/>
          <p:cNvSpPr/>
          <p:nvPr/>
        </p:nvSpPr>
        <p:spPr>
          <a:xfrm>
            <a:off x="6837404" y="5073540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Multiplication Sign 31"/>
          <p:cNvSpPr/>
          <p:nvPr/>
        </p:nvSpPr>
        <p:spPr>
          <a:xfrm>
            <a:off x="5318826" y="5062967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cation Sign 32"/>
          <p:cNvSpPr/>
          <p:nvPr/>
        </p:nvSpPr>
        <p:spPr>
          <a:xfrm>
            <a:off x="7575508" y="428184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Multiplication Sign 33"/>
          <p:cNvSpPr/>
          <p:nvPr/>
        </p:nvSpPr>
        <p:spPr>
          <a:xfrm>
            <a:off x="6843830" y="4289151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cation Sign 34"/>
          <p:cNvSpPr/>
          <p:nvPr/>
        </p:nvSpPr>
        <p:spPr>
          <a:xfrm>
            <a:off x="6064777" y="427812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Multiplication Sign 35"/>
          <p:cNvSpPr/>
          <p:nvPr/>
        </p:nvSpPr>
        <p:spPr>
          <a:xfrm>
            <a:off x="6843830" y="3551464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Multiplication Sign 36"/>
          <p:cNvSpPr/>
          <p:nvPr/>
        </p:nvSpPr>
        <p:spPr>
          <a:xfrm>
            <a:off x="6071910" y="3514523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Multiplication Sign 37"/>
          <p:cNvSpPr/>
          <p:nvPr/>
        </p:nvSpPr>
        <p:spPr>
          <a:xfrm>
            <a:off x="5317355" y="4271269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ultiplication Sign 38"/>
          <p:cNvSpPr/>
          <p:nvPr/>
        </p:nvSpPr>
        <p:spPr>
          <a:xfrm>
            <a:off x="5306189" y="2003932"/>
            <a:ext cx="469602" cy="462364"/>
          </a:xfrm>
          <a:prstGeom prst="mathMultiply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1310" y="379092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3419" y="38102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870935" y="416224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400" y="450906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86981" y="451864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11504" y="415679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27537" y="33903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4006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119" y="414289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4373" y="49196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8083" y="492601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256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13251" y="3767299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18799" y="29713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6306" y="339053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70518" y="45524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8664" y="533187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595230" y="534453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6422" y="374794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Sign 126"/>
          <p:cNvSpPr/>
          <p:nvPr/>
        </p:nvSpPr>
        <p:spPr>
          <a:xfrm>
            <a:off x="6515825" y="336752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3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34699" y="29631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480780" y="415924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8970" y="572237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val 116"/>
          <p:cNvSpPr/>
          <p:nvPr/>
        </p:nvSpPr>
        <p:spPr>
          <a:xfrm>
            <a:off x="6208703" y="533765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306392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690755" y="374795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6520837" y="33749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6200" y="339099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64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2" y="499005"/>
            <a:ext cx="8683870" cy="5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2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05350" y="297103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5293" y="33913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3350" y="415899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4706222" y="571621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5465219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769213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12948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2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225067" y="296936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62675" y="37577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0064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7686127" y="373799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58361" y="56850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86938" y="5716461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1645" y="339315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7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624753" y="29691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44321" y="2983856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492136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44779" y="415182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21793" y="375295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59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044005" y="295916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954702" y="297380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880721" y="612353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4044693" y="4542812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699970" y="33632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5405557" y="297847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7324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Oval 115"/>
          <p:cNvSpPr/>
          <p:nvPr/>
        </p:nvSpPr>
        <p:spPr>
          <a:xfrm>
            <a:off x="5906246" y="652068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53928" y="416122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8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Oval 114"/>
          <p:cNvSpPr/>
          <p:nvPr/>
        </p:nvSpPr>
        <p:spPr>
          <a:xfrm>
            <a:off x="3672653" y="4555777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3504" y="296546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533734" y="2991823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5636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96514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/>
          <p:cNvSpPr/>
          <p:nvPr/>
        </p:nvSpPr>
        <p:spPr>
          <a:xfrm>
            <a:off x="6943309" y="2582248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14566" y="29637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22335" y="255557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10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6376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2478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831910" y="256509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579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430590" y="256588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5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60612" y="26376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8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9051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296065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5021015" y="257541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24730" y="2979704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1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143780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14616" y="3763815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33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Oval 111"/>
          <p:cNvSpPr/>
          <p:nvPr/>
        </p:nvSpPr>
        <p:spPr>
          <a:xfrm>
            <a:off x="6534305" y="1770029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5050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24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810504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Oval 117"/>
          <p:cNvSpPr/>
          <p:nvPr/>
        </p:nvSpPr>
        <p:spPr>
          <a:xfrm>
            <a:off x="7704991" y="3354240"/>
            <a:ext cx="219075" cy="2190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2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ultiplication Sign 240"/>
          <p:cNvSpPr/>
          <p:nvPr/>
        </p:nvSpPr>
        <p:spPr>
          <a:xfrm>
            <a:off x="6508531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Multiplication Sign 235"/>
          <p:cNvSpPr/>
          <p:nvPr/>
        </p:nvSpPr>
        <p:spPr>
          <a:xfrm>
            <a:off x="5403296" y="294021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Multiplication Sign 124"/>
          <p:cNvSpPr/>
          <p:nvPr/>
        </p:nvSpPr>
        <p:spPr>
          <a:xfrm>
            <a:off x="4453010" y="41308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Multiplication Sign 8"/>
          <p:cNvSpPr/>
          <p:nvPr/>
        </p:nvSpPr>
        <p:spPr>
          <a:xfrm>
            <a:off x="5471797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Multiplication Sign 118"/>
          <p:cNvSpPr/>
          <p:nvPr/>
        </p:nvSpPr>
        <p:spPr>
          <a:xfrm>
            <a:off x="4852151" y="41207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Multiplication Sign 119"/>
          <p:cNvSpPr/>
          <p:nvPr/>
        </p:nvSpPr>
        <p:spPr>
          <a:xfrm>
            <a:off x="6526475" y="37777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Multiplication Sign 120"/>
          <p:cNvSpPr/>
          <p:nvPr/>
        </p:nvSpPr>
        <p:spPr>
          <a:xfrm>
            <a:off x="5403726" y="375777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Multiplication Sign 121"/>
          <p:cNvSpPr/>
          <p:nvPr/>
        </p:nvSpPr>
        <p:spPr>
          <a:xfrm>
            <a:off x="6566232" y="44826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Multiplication Sign 122"/>
          <p:cNvSpPr/>
          <p:nvPr/>
        </p:nvSpPr>
        <p:spPr>
          <a:xfrm>
            <a:off x="7299206" y="41399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Multiplication Sign 123"/>
          <p:cNvSpPr/>
          <p:nvPr/>
        </p:nvSpPr>
        <p:spPr>
          <a:xfrm>
            <a:off x="5470417" y="489315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Multiplication Sign 125"/>
          <p:cNvSpPr/>
          <p:nvPr/>
        </p:nvSpPr>
        <p:spPr>
          <a:xfrm>
            <a:off x="5403727" y="335000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Sign 127"/>
          <p:cNvSpPr/>
          <p:nvPr/>
        </p:nvSpPr>
        <p:spPr>
          <a:xfrm>
            <a:off x="7690755" y="413013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Multiplication Sign 151"/>
          <p:cNvSpPr/>
          <p:nvPr/>
        </p:nvSpPr>
        <p:spPr>
          <a:xfrm>
            <a:off x="6579023" y="49119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Multiplication Sign 167"/>
          <p:cNvSpPr/>
          <p:nvPr/>
        </p:nvSpPr>
        <p:spPr>
          <a:xfrm>
            <a:off x="6569741" y="530988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Multiplication Sign 187"/>
          <p:cNvSpPr/>
          <p:nvPr/>
        </p:nvSpPr>
        <p:spPr>
          <a:xfrm>
            <a:off x="5480088" y="52941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Multiplication Sign 211"/>
          <p:cNvSpPr/>
          <p:nvPr/>
        </p:nvSpPr>
        <p:spPr>
          <a:xfrm>
            <a:off x="7285733" y="371927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Multiplication Sign 219"/>
          <p:cNvSpPr/>
          <p:nvPr/>
        </p:nvSpPr>
        <p:spPr>
          <a:xfrm>
            <a:off x="6118275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Multiplication Sign 236"/>
          <p:cNvSpPr/>
          <p:nvPr/>
        </p:nvSpPr>
        <p:spPr>
          <a:xfrm>
            <a:off x="4452112" y="452836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Multiplication Sign 237"/>
          <p:cNvSpPr/>
          <p:nvPr/>
        </p:nvSpPr>
        <p:spPr>
          <a:xfrm>
            <a:off x="4452112" y="412800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Multiplication Sign 239"/>
          <p:cNvSpPr/>
          <p:nvPr/>
        </p:nvSpPr>
        <p:spPr>
          <a:xfrm>
            <a:off x="6188536" y="53195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Multiplication Sign 242"/>
          <p:cNvSpPr/>
          <p:nvPr/>
        </p:nvSpPr>
        <p:spPr>
          <a:xfrm>
            <a:off x="3651739" y="413742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Multiplication Sign 243"/>
          <p:cNvSpPr/>
          <p:nvPr/>
        </p:nvSpPr>
        <p:spPr>
          <a:xfrm>
            <a:off x="4676506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Multiplication Sign 244"/>
          <p:cNvSpPr/>
          <p:nvPr/>
        </p:nvSpPr>
        <p:spPr>
          <a:xfrm>
            <a:off x="808834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Multiplication Sign 245"/>
          <p:cNvSpPr/>
          <p:nvPr/>
        </p:nvSpPr>
        <p:spPr>
          <a:xfrm>
            <a:off x="6937449" y="336666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Multiplication Sign 246"/>
          <p:cNvSpPr/>
          <p:nvPr/>
        </p:nvSpPr>
        <p:spPr>
          <a:xfrm>
            <a:off x="4211251" y="29361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Multiplication Sign 238"/>
          <p:cNvSpPr/>
          <p:nvPr/>
        </p:nvSpPr>
        <p:spPr>
          <a:xfrm>
            <a:off x="3665386" y="37285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Multiplication Sign 247"/>
          <p:cNvSpPr/>
          <p:nvPr/>
        </p:nvSpPr>
        <p:spPr>
          <a:xfrm>
            <a:off x="5470417" y="569424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Multiplication Sign 248"/>
          <p:cNvSpPr/>
          <p:nvPr/>
        </p:nvSpPr>
        <p:spPr>
          <a:xfrm>
            <a:off x="7706877" y="374924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Multiplication Sign 249"/>
          <p:cNvSpPr/>
          <p:nvPr/>
        </p:nvSpPr>
        <p:spPr>
          <a:xfrm>
            <a:off x="6518279" y="337698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Multiplication Sign 241"/>
          <p:cNvSpPr/>
          <p:nvPr/>
        </p:nvSpPr>
        <p:spPr>
          <a:xfrm>
            <a:off x="5480088" y="6094382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Multiplication Sign 250"/>
          <p:cNvSpPr/>
          <p:nvPr/>
        </p:nvSpPr>
        <p:spPr>
          <a:xfrm>
            <a:off x="4611115" y="295484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Multiplication Sign 251"/>
          <p:cNvSpPr/>
          <p:nvPr/>
        </p:nvSpPr>
        <p:spPr>
          <a:xfrm>
            <a:off x="4043826" y="4537204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Multiplication Sign 252"/>
          <p:cNvSpPr/>
          <p:nvPr/>
        </p:nvSpPr>
        <p:spPr>
          <a:xfrm>
            <a:off x="5877675" y="610298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Multiplication Sign 253"/>
          <p:cNvSpPr/>
          <p:nvPr/>
        </p:nvSpPr>
        <p:spPr>
          <a:xfrm>
            <a:off x="5000750" y="2944087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Multiplication Sign 254"/>
          <p:cNvSpPr/>
          <p:nvPr/>
        </p:nvSpPr>
        <p:spPr>
          <a:xfrm>
            <a:off x="5401149" y="29518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Multiplication Sign 255"/>
          <p:cNvSpPr/>
          <p:nvPr/>
        </p:nvSpPr>
        <p:spPr>
          <a:xfrm>
            <a:off x="5879765" y="650237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Multiplication Sign 256"/>
          <p:cNvSpPr/>
          <p:nvPr/>
        </p:nvSpPr>
        <p:spPr>
          <a:xfrm>
            <a:off x="7318528" y="29663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Multiplication Sign 257"/>
          <p:cNvSpPr/>
          <p:nvPr/>
        </p:nvSpPr>
        <p:spPr>
          <a:xfrm>
            <a:off x="3651738" y="452836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Multiplication Sign 258"/>
          <p:cNvSpPr/>
          <p:nvPr/>
        </p:nvSpPr>
        <p:spPr>
          <a:xfrm>
            <a:off x="69280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Multiplication Sign 259"/>
          <p:cNvSpPr/>
          <p:nvPr/>
        </p:nvSpPr>
        <p:spPr>
          <a:xfrm>
            <a:off x="5800697" y="2943221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Multiplication Sign 260"/>
          <p:cNvSpPr/>
          <p:nvPr/>
        </p:nvSpPr>
        <p:spPr>
          <a:xfrm>
            <a:off x="6508903" y="295682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Multiplication Sign 261"/>
          <p:cNvSpPr/>
          <p:nvPr/>
        </p:nvSpPr>
        <p:spPr>
          <a:xfrm>
            <a:off x="8088344" y="25307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3" name="Multiplication Sign 262"/>
          <p:cNvSpPr/>
          <p:nvPr/>
        </p:nvSpPr>
        <p:spPr>
          <a:xfrm>
            <a:off x="5401149" y="253273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4" name="Multiplication Sign 263"/>
          <p:cNvSpPr/>
          <p:nvPr/>
        </p:nvSpPr>
        <p:spPr>
          <a:xfrm>
            <a:off x="6928003" y="25567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Multiplication Sign 265"/>
          <p:cNvSpPr/>
          <p:nvPr/>
        </p:nvSpPr>
        <p:spPr>
          <a:xfrm>
            <a:off x="8088344" y="2940338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5" name="Multiplication Sign 264"/>
          <p:cNvSpPr/>
          <p:nvPr/>
        </p:nvSpPr>
        <p:spPr>
          <a:xfrm>
            <a:off x="5810222" y="2552696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7" name="Multiplication Sign 266"/>
          <p:cNvSpPr/>
          <p:nvPr/>
        </p:nvSpPr>
        <p:spPr>
          <a:xfrm>
            <a:off x="848839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8" name="Multiplication Sign 267"/>
          <p:cNvSpPr/>
          <p:nvPr/>
        </p:nvSpPr>
        <p:spPr>
          <a:xfrm>
            <a:off x="6518428" y="2566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9" name="Multiplication Sign 268"/>
          <p:cNvSpPr/>
          <p:nvPr/>
        </p:nvSpPr>
        <p:spPr>
          <a:xfrm>
            <a:off x="4991574" y="256131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Multiplication Sign 269"/>
          <p:cNvSpPr/>
          <p:nvPr/>
        </p:nvSpPr>
        <p:spPr>
          <a:xfrm>
            <a:off x="887891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1" name="Multiplication Sign 270"/>
          <p:cNvSpPr/>
          <p:nvPr/>
        </p:nvSpPr>
        <p:spPr>
          <a:xfrm>
            <a:off x="6118378" y="294730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Multiplication Sign 271"/>
          <p:cNvSpPr/>
          <p:nvPr/>
        </p:nvSpPr>
        <p:spPr>
          <a:xfrm>
            <a:off x="6127903" y="1747150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3" name="Multiplication Sign 272"/>
          <p:cNvSpPr/>
          <p:nvPr/>
        </p:nvSpPr>
        <p:spPr>
          <a:xfrm>
            <a:off x="8488394" y="373091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4" name="Multiplication Sign 273"/>
          <p:cNvSpPr/>
          <p:nvPr/>
        </p:nvSpPr>
        <p:spPr>
          <a:xfrm>
            <a:off x="6518428" y="1756675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5" name="Multiplication Sign 274"/>
          <p:cNvSpPr/>
          <p:nvPr/>
        </p:nvSpPr>
        <p:spPr>
          <a:xfrm>
            <a:off x="8088344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6" name="Multiplication Sign 275"/>
          <p:cNvSpPr/>
          <p:nvPr/>
        </p:nvSpPr>
        <p:spPr>
          <a:xfrm>
            <a:off x="7678769" y="3330863"/>
            <a:ext cx="262515" cy="270222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46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locale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67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l’implémentation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7" y="1905000"/>
            <a:ext cx="8921327" cy="4025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0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d’une salle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9250"/>
            <a:ext cx="7815470" cy="52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9856922" y="4078682"/>
            <a:ext cx="220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Straight Arrow Connector 2"/>
          <p:cNvCxnSpPr>
            <a:cxnSpLocks/>
            <a:endCxn id="5" idx="0"/>
          </p:cNvCxnSpPr>
          <p:nvPr/>
        </p:nvCxnSpPr>
        <p:spPr>
          <a:xfrm flipH="1">
            <a:off x="6272939" y="4263348"/>
            <a:ext cx="3638228" cy="1787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3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45" y="1717440"/>
            <a:ext cx="1200318" cy="952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2446302"/>
            <a:ext cx="1961554" cy="201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9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54" y="2446301"/>
            <a:ext cx="1200318" cy="952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49706" y="244221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83" y="2497967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79635" y="2493884"/>
            <a:ext cx="718268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7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9846" r="12575" b="154"/>
          <a:stretch/>
        </p:blipFill>
        <p:spPr>
          <a:xfrm>
            <a:off x="3307443" y="595993"/>
            <a:ext cx="5881103" cy="5486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4847" y="686041"/>
            <a:ext cx="5446294" cy="5364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35" y="1690989"/>
            <a:ext cx="1200318" cy="952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86" y="2415766"/>
            <a:ext cx="1200318" cy="952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/>
          <a:stretch/>
        </p:blipFill>
        <p:spPr>
          <a:xfrm>
            <a:off x="4821111" y="2382847"/>
            <a:ext cx="785265" cy="952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24944" y="2419301"/>
            <a:ext cx="718268" cy="952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3197531"/>
            <a:ext cx="1200318" cy="952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47" y="3166996"/>
            <a:ext cx="1200318" cy="9526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3193448"/>
            <a:ext cx="718268" cy="9526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5" y="2450742"/>
            <a:ext cx="1200318" cy="952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15" y="2467432"/>
            <a:ext cx="1200318" cy="95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86767" y="2438134"/>
            <a:ext cx="718268" cy="95263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52088" y="6050758"/>
            <a:ext cx="441702" cy="9004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16" y="1702162"/>
            <a:ext cx="1200318" cy="9526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65"/>
          <a:stretch/>
        </p:blipFill>
        <p:spPr>
          <a:xfrm>
            <a:off x="3713519" y="1672188"/>
            <a:ext cx="989483" cy="9526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458378" y="1666283"/>
            <a:ext cx="718268" cy="9526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5"/>
          <a:stretch/>
        </p:blipFill>
        <p:spPr>
          <a:xfrm>
            <a:off x="8031196" y="1738570"/>
            <a:ext cx="974237" cy="9526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28" y="1708035"/>
            <a:ext cx="1200318" cy="9526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7012848" y="1734487"/>
            <a:ext cx="718268" cy="952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93" y="3181131"/>
            <a:ext cx="1200318" cy="9526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25" y="3150596"/>
            <a:ext cx="1200318" cy="9526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4" y="3201614"/>
            <a:ext cx="1200318" cy="9526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t="40386" r="27212" b="18563"/>
          <a:stretch/>
        </p:blipFill>
        <p:spPr>
          <a:xfrm>
            <a:off x="7496891" y="3533023"/>
            <a:ext cx="417856" cy="39107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6739316" y="3181131"/>
            <a:ext cx="718268" cy="9526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7" y="3940528"/>
            <a:ext cx="1200318" cy="95263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19" y="3909993"/>
            <a:ext cx="1200318" cy="9526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6439" y="3926393"/>
            <a:ext cx="718268" cy="95263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16" y="3969890"/>
            <a:ext cx="1200318" cy="9526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61" y="3899941"/>
            <a:ext cx="1200318" cy="95263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t="22816" r="11509"/>
          <a:stretch/>
        </p:blipFill>
        <p:spPr>
          <a:xfrm>
            <a:off x="6743583" y="4096161"/>
            <a:ext cx="718268" cy="7352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926393"/>
            <a:ext cx="2495945" cy="201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3197531"/>
            <a:ext cx="2495945" cy="2014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2446302"/>
            <a:ext cx="2495945" cy="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1717440"/>
            <a:ext cx="2495945" cy="20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1717440"/>
            <a:ext cx="1961554" cy="201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7925" r="4691" b="50000"/>
          <a:stretch/>
        </p:blipFill>
        <p:spPr>
          <a:xfrm>
            <a:off x="3406738" y="2467432"/>
            <a:ext cx="1961554" cy="1802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1" r="11509"/>
          <a:stretch/>
        </p:blipFill>
        <p:spPr>
          <a:xfrm>
            <a:off x="3383221" y="3143528"/>
            <a:ext cx="718268" cy="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197531"/>
            <a:ext cx="1961554" cy="201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4655255"/>
            <a:ext cx="1961554" cy="201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3406738" y="3926393"/>
            <a:ext cx="1961554" cy="2014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14166" r="4691" b="50000"/>
          <a:stretch/>
        </p:blipFill>
        <p:spPr>
          <a:xfrm>
            <a:off x="6593305" y="4655255"/>
            <a:ext cx="2495945" cy="2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 des personnes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0504" r="12997" b="-535"/>
          <a:stretch/>
        </p:blipFill>
        <p:spPr>
          <a:xfrm>
            <a:off x="2880000" y="180000"/>
            <a:ext cx="6480000" cy="6480000"/>
          </a:xfr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828895" y="4065672"/>
            <a:ext cx="435923" cy="7254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3326" y="6498316"/>
            <a:ext cx="513347" cy="112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817837" y="4137365"/>
            <a:ext cx="150395" cy="6537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7106653" y="3749346"/>
            <a:ext cx="256674" cy="7053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222844"/>
            <a:ext cx="200527" cy="6346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94797" y="6084474"/>
            <a:ext cx="770021" cy="1889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3327" y="4402565"/>
            <a:ext cx="601578" cy="514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618835"/>
            <a:ext cx="7835349" cy="52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7950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274532" y="133793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rgbClr val="66FF00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1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 rotWithShape="1">
          <a:blip r:embed="rId2"/>
          <a:srcRect l="3999" t="9998" r="9003" b="4004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7950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8274532" y="869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8418532" y="1085931"/>
            <a:ext cx="91440" cy="91440"/>
          </a:xfrm>
          <a:prstGeom prst="ellipse">
            <a:avLst/>
          </a:prstGeom>
          <a:solidFill>
            <a:srgbClr val="1CAF15"/>
          </a:solidFill>
          <a:ln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7806532" y="1121931"/>
            <a:ext cx="91440" cy="91440"/>
          </a:xfrm>
          <a:prstGeom prst="ellipse">
            <a:avLst/>
          </a:prstGeom>
          <a:solidFill>
            <a:schemeClr val="accent3"/>
          </a:solidFill>
          <a:ln>
            <a:solidFill>
              <a:srgbClr val="66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tangle 8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29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 rotWithShape="1">
          <a:blip r:embed="rId2"/>
          <a:srcRect l="3497" t="21997" r="17500" b="4005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  <a:ln>
            <a:noFill/>
          </a:ln>
        </p:spPr>
      </p:pic>
      <p:sp>
        <p:nvSpPr>
          <p:cNvPr id="228" name="Line 1"/>
          <p:cNvSpPr/>
          <p:nvPr/>
        </p:nvSpPr>
        <p:spPr>
          <a:xfrm>
            <a:off x="8042400" y="1081395"/>
            <a:ext cx="634320" cy="508356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231" name="Line 4"/>
          <p:cNvSpPr/>
          <p:nvPr/>
        </p:nvSpPr>
        <p:spPr>
          <a:xfrm flipH="1">
            <a:off x="7372350" y="1081395"/>
            <a:ext cx="670050" cy="204480"/>
          </a:xfrm>
          <a:prstGeom prst="line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sp>
      <p:sp>
        <p:nvSpPr>
          <p:cNvPr id="7" name="Rectangle 6"/>
          <p:cNvSpPr/>
          <p:nvPr/>
        </p:nvSpPr>
        <p:spPr>
          <a:xfrm>
            <a:off x="8365972" y="6509288"/>
            <a:ext cx="576550" cy="8871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ine 2"/>
          <p:cNvSpPr/>
          <p:nvPr/>
        </p:nvSpPr>
        <p:spPr>
          <a:xfrm>
            <a:off x="7936920" y="1189215"/>
            <a:ext cx="316800" cy="27072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3"/>
          <p:cNvSpPr/>
          <p:nvPr/>
        </p:nvSpPr>
        <p:spPr>
          <a:xfrm flipH="1">
            <a:off x="7936920" y="1216395"/>
            <a:ext cx="211320" cy="216360"/>
          </a:xfrm>
          <a:prstGeom prst="line">
            <a:avLst/>
          </a:prstGeom>
          <a:ln w="12600">
            <a:solidFill>
              <a:srgbClr val="6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831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pour la classe de MPSI2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830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élenchon et incendi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3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464820"/>
            <a:ext cx="10213918" cy="5745480"/>
          </a:xfrm>
        </p:spPr>
      </p:pic>
      <p:sp>
        <p:nvSpPr>
          <p:cNvPr id="5" name="Rectangle 4"/>
          <p:cNvSpPr/>
          <p:nvPr/>
        </p:nvSpPr>
        <p:spPr>
          <a:xfrm>
            <a:off x="6506692" y="5853968"/>
            <a:ext cx="465608" cy="820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88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avec la salle de MP*</a:t>
            </a:r>
          </a:p>
        </p:txBody>
      </p:sp>
    </p:spTree>
    <p:extLst>
      <p:ext uri="{BB962C8B-B14F-4D97-AF65-F5344CB8AC3E}">
        <p14:creationId xmlns:p14="http://schemas.microsoft.com/office/powerpoint/2010/main" val="13093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97" t="29760" r="28582" b="16821"/>
          <a:stretch/>
        </p:blipFill>
        <p:spPr>
          <a:xfrm>
            <a:off x="4444779" y="5597719"/>
            <a:ext cx="397565" cy="508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301656" y="5868063"/>
            <a:ext cx="373711" cy="516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60171"/>
              </p:ext>
            </p:extLst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9496" y="2610517"/>
            <a:ext cx="2419224" cy="2405030"/>
            <a:chOff x="2399496" y="2610517"/>
            <a:chExt cx="2419224" cy="2405030"/>
          </a:xfrm>
        </p:grpSpPr>
        <p:sp>
          <p:nvSpPr>
            <p:cNvPr id="105" name="Oval 104"/>
            <p:cNvSpPr/>
            <p:nvPr/>
          </p:nvSpPr>
          <p:spPr>
            <a:xfrm>
              <a:off x="3448921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3971410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399496" y="46959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48921" y="2610517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Oval 108"/>
            <p:cNvSpPr/>
            <p:nvPr/>
          </p:nvSpPr>
          <p:spPr>
            <a:xfrm>
              <a:off x="449327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71410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Oval 110"/>
            <p:cNvSpPr/>
            <p:nvPr/>
          </p:nvSpPr>
          <p:spPr>
            <a:xfrm>
              <a:off x="3448921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2643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Oval 112"/>
            <p:cNvSpPr/>
            <p:nvPr/>
          </p:nvSpPr>
          <p:spPr>
            <a:xfrm>
              <a:off x="3448921" y="313109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Oval 113"/>
            <p:cNvSpPr/>
            <p:nvPr/>
          </p:nvSpPr>
          <p:spPr>
            <a:xfrm>
              <a:off x="2926432" y="4172264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7054" y="46959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Oval 115"/>
            <p:cNvSpPr/>
            <p:nvPr/>
          </p:nvSpPr>
          <p:spPr>
            <a:xfrm>
              <a:off x="2399496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7" name="Straight Arrow Connector 116"/>
            <p:cNvCxnSpPr>
              <a:cxnSpLocks/>
              <a:stCxn id="116" idx="6"/>
              <a:endCxn id="114" idx="2"/>
            </p:cNvCxnSpPr>
            <p:nvPr/>
          </p:nvCxnSpPr>
          <p:spPr>
            <a:xfrm>
              <a:off x="2724939" y="4332069"/>
              <a:ext cx="20149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3089154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089154" y="4491873"/>
              <a:ext cx="622" cy="20406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/>
              <a:stCxn id="115" idx="2"/>
              <a:endCxn id="107" idx="6"/>
            </p:cNvCxnSpPr>
            <p:nvPr/>
          </p:nvCxnSpPr>
          <p:spPr>
            <a:xfrm flipH="1">
              <a:off x="2724939" y="4855743"/>
              <a:ext cx="2021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/>
              <a:stCxn id="105" idx="2"/>
              <a:endCxn id="114" idx="6"/>
            </p:cNvCxnSpPr>
            <p:nvPr/>
          </p:nvCxnSpPr>
          <p:spPr>
            <a:xfrm flipH="1">
              <a:off x="3251875" y="4332069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/>
              <a:stCxn id="112" idx="6"/>
              <a:endCxn id="111" idx="2"/>
            </p:cNvCxnSpPr>
            <p:nvPr/>
          </p:nvCxnSpPr>
          <p:spPr>
            <a:xfrm>
              <a:off x="3251875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/>
              <a:stCxn id="111" idx="0"/>
              <a:endCxn id="113" idx="4"/>
            </p:cNvCxnSpPr>
            <p:nvPr/>
          </p:nvCxnSpPr>
          <p:spPr>
            <a:xfrm flipV="1">
              <a:off x="3611643" y="3450708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/>
              <a:stCxn id="113" idx="0"/>
              <a:endCxn id="108" idx="4"/>
            </p:cNvCxnSpPr>
            <p:nvPr/>
          </p:nvCxnSpPr>
          <p:spPr>
            <a:xfrm flipV="1">
              <a:off x="3611643" y="2930126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  <a:stCxn id="110" idx="2"/>
              <a:endCxn id="111" idx="6"/>
            </p:cNvCxnSpPr>
            <p:nvPr/>
          </p:nvCxnSpPr>
          <p:spPr>
            <a:xfrm flipH="1">
              <a:off x="3774364" y="3811486"/>
              <a:ext cx="1970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/>
              <a:stCxn id="109" idx="2"/>
              <a:endCxn id="110" idx="6"/>
            </p:cNvCxnSpPr>
            <p:nvPr/>
          </p:nvCxnSpPr>
          <p:spPr>
            <a:xfrm flipH="1">
              <a:off x="4296853" y="3811486"/>
              <a:ext cx="19642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/>
              <a:stCxn id="106" idx="0"/>
              <a:endCxn id="110" idx="4"/>
            </p:cNvCxnSpPr>
            <p:nvPr/>
          </p:nvCxnSpPr>
          <p:spPr>
            <a:xfrm flipV="1">
              <a:off x="4134131" y="3971291"/>
              <a:ext cx="0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971410" y="1535723"/>
            <a:ext cx="1892908" cy="2956150"/>
            <a:chOff x="3971410" y="1535723"/>
            <a:chExt cx="1892908" cy="2956150"/>
          </a:xfrm>
        </p:grpSpPr>
        <p:sp>
          <p:nvSpPr>
            <p:cNvPr id="90" name="Oval 89"/>
            <p:cNvSpPr/>
            <p:nvPr/>
          </p:nvSpPr>
          <p:spPr>
            <a:xfrm>
              <a:off x="5538875" y="4172264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Oval 90"/>
            <p:cNvSpPr/>
            <p:nvPr/>
          </p:nvSpPr>
          <p:spPr>
            <a:xfrm>
              <a:off x="5016387" y="1535723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Oval 91"/>
            <p:cNvSpPr/>
            <p:nvPr/>
          </p:nvSpPr>
          <p:spPr>
            <a:xfrm>
              <a:off x="5016387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Oval 92"/>
            <p:cNvSpPr/>
            <p:nvPr/>
          </p:nvSpPr>
          <p:spPr>
            <a:xfrm>
              <a:off x="5016387" y="312249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Oval 93"/>
            <p:cNvSpPr/>
            <p:nvPr/>
          </p:nvSpPr>
          <p:spPr>
            <a:xfrm>
              <a:off x="5016387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Oval 94"/>
            <p:cNvSpPr/>
            <p:nvPr/>
          </p:nvSpPr>
          <p:spPr>
            <a:xfrm>
              <a:off x="5016387" y="206491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Oval 95"/>
            <p:cNvSpPr/>
            <p:nvPr/>
          </p:nvSpPr>
          <p:spPr>
            <a:xfrm>
              <a:off x="3971410" y="311808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538875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Straight Arrow Connector 97"/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4296853" y="3277893"/>
              <a:ext cx="719534" cy="440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94" idx="0"/>
              <a:endCxn id="95" idx="4"/>
            </p:cNvCxnSpPr>
            <p:nvPr/>
          </p:nvCxnSpPr>
          <p:spPr>
            <a:xfrm flipV="1">
              <a:off x="5179109" y="2384524"/>
              <a:ext cx="0" cy="2058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  <a:stCxn id="95" idx="0"/>
              <a:endCxn id="91" idx="4"/>
            </p:cNvCxnSpPr>
            <p:nvPr/>
          </p:nvCxnSpPr>
          <p:spPr>
            <a:xfrm flipV="1">
              <a:off x="5179109" y="1855332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cxnSpLocks/>
              <a:stCxn id="93" idx="0"/>
              <a:endCxn id="94" idx="4"/>
            </p:cNvCxnSpPr>
            <p:nvPr/>
          </p:nvCxnSpPr>
          <p:spPr>
            <a:xfrm flipV="1">
              <a:off x="5179109" y="2910021"/>
              <a:ext cx="0" cy="21246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92" idx="0"/>
              <a:endCxn id="93" idx="4"/>
            </p:cNvCxnSpPr>
            <p:nvPr/>
          </p:nvCxnSpPr>
          <p:spPr>
            <a:xfrm flipV="1">
              <a:off x="5179109" y="3442099"/>
              <a:ext cx="0" cy="2095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5341830" y="3811486"/>
              <a:ext cx="19704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cxnSpLocks/>
              <a:stCxn id="90" idx="0"/>
              <a:endCxn id="97" idx="4"/>
            </p:cNvCxnSpPr>
            <p:nvPr/>
          </p:nvCxnSpPr>
          <p:spPr>
            <a:xfrm flipV="1">
              <a:off x="5701597" y="3971291"/>
              <a:ext cx="0" cy="20097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96" idx="4"/>
            <a:endCxn id="110" idx="0"/>
          </p:cNvCxnSpPr>
          <p:nvPr/>
        </p:nvCxnSpPr>
        <p:spPr>
          <a:xfrm>
            <a:off x="4134131" y="3437697"/>
            <a:ext cx="0" cy="2139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109" idx="6"/>
            <a:endCxn id="92" idx="2"/>
          </p:cNvCxnSpPr>
          <p:nvPr/>
        </p:nvCxnSpPr>
        <p:spPr>
          <a:xfrm>
            <a:off x="4818720" y="3811486"/>
            <a:ext cx="197667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48921" y="4692847"/>
            <a:ext cx="2411305" cy="1917381"/>
            <a:chOff x="3448921" y="4692847"/>
            <a:chExt cx="2411305" cy="1917381"/>
          </a:xfrm>
        </p:grpSpPr>
        <p:sp>
          <p:nvSpPr>
            <p:cNvPr id="65" name="Oval 64"/>
            <p:cNvSpPr/>
            <p:nvPr/>
          </p:nvSpPr>
          <p:spPr>
            <a:xfrm>
              <a:off x="448882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5534783" y="4692847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3448921" y="522543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5016387" y="6290619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5534783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Oval 69"/>
            <p:cNvSpPr/>
            <p:nvPr/>
          </p:nvSpPr>
          <p:spPr>
            <a:xfrm>
              <a:off x="501638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387" y="4692847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4497992" y="5218075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3979597" y="5225438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5016387" y="575802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5" name="Straight Arrow Connector 74"/>
            <p:cNvCxnSpPr>
              <a:cxnSpLocks/>
              <a:stCxn id="73" idx="2"/>
              <a:endCxn id="67" idx="6"/>
            </p:cNvCxnSpPr>
            <p:nvPr/>
          </p:nvCxnSpPr>
          <p:spPr>
            <a:xfrm flipH="1">
              <a:off x="3774364" y="5385243"/>
              <a:ext cx="20523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cxnSpLocks/>
              <a:stCxn id="72" idx="2"/>
              <a:endCxn id="73" idx="6"/>
            </p:cNvCxnSpPr>
            <p:nvPr/>
          </p:nvCxnSpPr>
          <p:spPr>
            <a:xfrm flipH="1">
              <a:off x="4305040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cxnSpLocks/>
              <a:stCxn id="70" idx="2"/>
              <a:endCxn id="72" idx="6"/>
            </p:cNvCxnSpPr>
            <p:nvPr/>
          </p:nvCxnSpPr>
          <p:spPr>
            <a:xfrm flipH="1" flipV="1">
              <a:off x="4823435" y="5377880"/>
              <a:ext cx="192952" cy="7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cxnSpLocks/>
              <a:stCxn id="65" idx="6"/>
              <a:endCxn id="71" idx="2"/>
            </p:cNvCxnSpPr>
            <p:nvPr/>
          </p:nvCxnSpPr>
          <p:spPr>
            <a:xfrm flipV="1">
              <a:off x="4814272" y="4852651"/>
              <a:ext cx="202115" cy="1200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5179108" y="5012456"/>
              <a:ext cx="0" cy="21298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70" idx="4"/>
              <a:endCxn id="74" idx="0"/>
            </p:cNvCxnSpPr>
            <p:nvPr/>
          </p:nvCxnSpPr>
          <p:spPr>
            <a:xfrm>
              <a:off x="5179108" y="554504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cxnSpLocks/>
              <a:stCxn id="74" idx="4"/>
              <a:endCxn id="68" idx="0"/>
            </p:cNvCxnSpPr>
            <p:nvPr/>
          </p:nvCxnSpPr>
          <p:spPr>
            <a:xfrm>
              <a:off x="5179108" y="6077637"/>
              <a:ext cx="0" cy="2129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5341830" y="4852651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5341830" y="5385243"/>
              <a:ext cx="19295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>
            <a:cxnSpLocks/>
            <a:stCxn id="71" idx="0"/>
            <a:endCxn id="92" idx="4"/>
          </p:cNvCxnSpPr>
          <p:nvPr/>
        </p:nvCxnSpPr>
        <p:spPr>
          <a:xfrm flipV="1">
            <a:off x="5179108" y="3971291"/>
            <a:ext cx="0" cy="7215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  <a:stCxn id="106" idx="5"/>
            <a:endCxn id="65" idx="1"/>
          </p:cNvCxnSpPr>
          <p:nvPr/>
        </p:nvCxnSpPr>
        <p:spPr>
          <a:xfrm>
            <a:off x="4249192" y="4445067"/>
            <a:ext cx="287297" cy="30659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053178" y="3651682"/>
            <a:ext cx="1901088" cy="2974119"/>
            <a:chOff x="6053178" y="3651682"/>
            <a:chExt cx="1901088" cy="2974119"/>
          </a:xfrm>
        </p:grpSpPr>
        <p:sp>
          <p:nvSpPr>
            <p:cNvPr id="40" name="Oval 39"/>
            <p:cNvSpPr/>
            <p:nvPr/>
          </p:nvSpPr>
          <p:spPr>
            <a:xfrm>
              <a:off x="7114351" y="576849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/>
            <p:cNvSpPr/>
            <p:nvPr/>
          </p:nvSpPr>
          <p:spPr>
            <a:xfrm>
              <a:off x="6053178" y="576624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Oval 41"/>
            <p:cNvSpPr/>
            <p:nvPr/>
          </p:nvSpPr>
          <p:spPr>
            <a:xfrm>
              <a:off x="7114521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Oval 42"/>
            <p:cNvSpPr/>
            <p:nvPr/>
          </p:nvSpPr>
          <p:spPr>
            <a:xfrm>
              <a:off x="6583849" y="4704856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58384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/>
            <p:cNvSpPr/>
            <p:nvPr/>
          </p:nvSpPr>
          <p:spPr>
            <a:xfrm>
              <a:off x="6583849" y="6306192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/>
            <p:cNvSpPr/>
            <p:nvPr/>
          </p:nvSpPr>
          <p:spPr>
            <a:xfrm>
              <a:off x="7628823" y="522628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/>
            <p:cNvSpPr/>
            <p:nvPr/>
          </p:nvSpPr>
          <p:spPr>
            <a:xfrm>
              <a:off x="7114351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/>
            <p:cNvSpPr/>
            <p:nvPr/>
          </p:nvSpPr>
          <p:spPr>
            <a:xfrm>
              <a:off x="6583849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/>
            <p:cNvSpPr/>
            <p:nvPr/>
          </p:nvSpPr>
          <p:spPr>
            <a:xfrm>
              <a:off x="6583849" y="576624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/>
            <p:cNvSpPr/>
            <p:nvPr/>
          </p:nvSpPr>
          <p:spPr>
            <a:xfrm>
              <a:off x="6061362" y="3651682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Oval 50"/>
            <p:cNvSpPr/>
            <p:nvPr/>
          </p:nvSpPr>
          <p:spPr>
            <a:xfrm>
              <a:off x="6053178" y="5226286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Straight Arrow Connector 51"/>
            <p:cNvCxnSpPr>
              <a:cxnSpLocks/>
              <a:stCxn id="44" idx="2"/>
              <a:endCxn id="50" idx="6"/>
            </p:cNvCxnSpPr>
            <p:nvPr/>
          </p:nvCxnSpPr>
          <p:spPr>
            <a:xfrm flipH="1">
              <a:off x="6386805" y="3811486"/>
              <a:ext cx="19704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stCxn id="50" idx="4"/>
              <a:endCxn id="51" idx="0"/>
            </p:cNvCxnSpPr>
            <p:nvPr/>
          </p:nvCxnSpPr>
          <p:spPr>
            <a:xfrm flipH="1">
              <a:off x="6215899" y="3971291"/>
              <a:ext cx="8184" cy="12549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6746571" y="5024465"/>
              <a:ext cx="0" cy="2018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/>
              <a:stCxn id="42" idx="3"/>
              <a:endCxn id="48" idx="7"/>
            </p:cNvCxnSpPr>
            <p:nvPr/>
          </p:nvCxnSpPr>
          <p:spPr>
            <a:xfrm flipH="1">
              <a:off x="6861632" y="4977659"/>
              <a:ext cx="300550" cy="29543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48" idx="6"/>
              <a:endCxn id="47" idx="2"/>
            </p:cNvCxnSpPr>
            <p:nvPr/>
          </p:nvCxnSpPr>
          <p:spPr>
            <a:xfrm>
              <a:off x="6909292" y="5386091"/>
              <a:ext cx="20505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/>
              <a:stCxn id="47" idx="6"/>
              <a:endCxn id="46" idx="2"/>
            </p:cNvCxnSpPr>
            <p:nvPr/>
          </p:nvCxnSpPr>
          <p:spPr>
            <a:xfrm>
              <a:off x="7439794" y="5386091"/>
              <a:ext cx="18902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/>
              <a:stCxn id="51" idx="6"/>
              <a:endCxn id="48" idx="2"/>
            </p:cNvCxnSpPr>
            <p:nvPr/>
          </p:nvCxnSpPr>
          <p:spPr>
            <a:xfrm>
              <a:off x="6378621" y="5386091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746571" y="5545895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cxnSpLocks/>
              <a:stCxn id="41" idx="6"/>
              <a:endCxn id="49" idx="2"/>
            </p:cNvCxnSpPr>
            <p:nvPr/>
          </p:nvCxnSpPr>
          <p:spPr>
            <a:xfrm>
              <a:off x="6378621" y="5926044"/>
              <a:ext cx="20522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cxnSpLocks/>
              <a:stCxn id="40" idx="2"/>
              <a:endCxn id="49" idx="6"/>
            </p:cNvCxnSpPr>
            <p:nvPr/>
          </p:nvCxnSpPr>
          <p:spPr>
            <a:xfrm flipH="1" flipV="1">
              <a:off x="6909292" y="5926044"/>
              <a:ext cx="205058" cy="225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49" idx="4"/>
              <a:endCxn id="45" idx="0"/>
            </p:cNvCxnSpPr>
            <p:nvPr/>
          </p:nvCxnSpPr>
          <p:spPr>
            <a:xfrm>
              <a:off x="6746571" y="6085849"/>
              <a:ext cx="0" cy="22034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>
            <a:cxnSpLocks/>
            <a:stCxn id="50" idx="2"/>
            <a:endCxn id="97" idx="6"/>
          </p:cNvCxnSpPr>
          <p:nvPr/>
        </p:nvCxnSpPr>
        <p:spPr>
          <a:xfrm flipH="1">
            <a:off x="5864318" y="3811486"/>
            <a:ext cx="197044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51" idx="2"/>
            <a:endCxn id="69" idx="6"/>
          </p:cNvCxnSpPr>
          <p:nvPr/>
        </p:nvCxnSpPr>
        <p:spPr>
          <a:xfrm flipH="1" flipV="1">
            <a:off x="5860226" y="5385242"/>
            <a:ext cx="192951" cy="8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534783" y="2049726"/>
            <a:ext cx="852022" cy="1400983"/>
            <a:chOff x="5534783" y="2049726"/>
            <a:chExt cx="852022" cy="1400983"/>
          </a:xfrm>
        </p:grpSpPr>
        <p:sp>
          <p:nvSpPr>
            <p:cNvPr id="27" name="Oval 26"/>
            <p:cNvSpPr/>
            <p:nvPr/>
          </p:nvSpPr>
          <p:spPr>
            <a:xfrm>
              <a:off x="6061362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6053178" y="2049726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6061362" y="2590413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534783" y="3131100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Straight Arrow Connector 30"/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5860226" y="3290904"/>
              <a:ext cx="20113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29" idx="0"/>
              <a:endCxn id="28" idx="4"/>
            </p:cNvCxnSpPr>
            <p:nvPr/>
          </p:nvCxnSpPr>
          <p:spPr>
            <a:xfrm flipH="1" flipV="1">
              <a:off x="6215899" y="2369335"/>
              <a:ext cx="8184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6224083" y="2910022"/>
              <a:ext cx="0" cy="22107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cxnSpLocks/>
            <a:stCxn id="50" idx="0"/>
            <a:endCxn id="27" idx="4"/>
          </p:cNvCxnSpPr>
          <p:nvPr/>
        </p:nvCxnSpPr>
        <p:spPr>
          <a:xfrm flipV="1">
            <a:off x="6224083" y="3450708"/>
            <a:ext cx="0" cy="20097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7114350" y="2595188"/>
            <a:ext cx="1914546" cy="1376103"/>
            <a:chOff x="7114350" y="2595188"/>
            <a:chExt cx="1914546" cy="1376103"/>
          </a:xfrm>
        </p:grpSpPr>
        <p:sp>
          <p:nvSpPr>
            <p:cNvPr id="13" name="Oval 12"/>
            <p:cNvSpPr/>
            <p:nvPr/>
          </p:nvSpPr>
          <p:spPr>
            <a:xfrm>
              <a:off x="7628823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/>
            <p:cNvSpPr/>
            <p:nvPr/>
          </p:nvSpPr>
          <p:spPr>
            <a:xfrm>
              <a:off x="8167339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7114350" y="2595188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703453" y="3117768"/>
              <a:ext cx="325443" cy="31960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7114350" y="3131100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8167339" y="3118089"/>
              <a:ext cx="325443" cy="319609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Straight Arrow Connector 18"/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7277072" y="2914797"/>
              <a:ext cx="0" cy="2163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117817" y="3651682"/>
              <a:ext cx="325443" cy="3196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>
              <a:cxnSpLocks/>
              <a:stCxn id="20" idx="0"/>
              <a:endCxn id="17" idx="4"/>
            </p:cNvCxnSpPr>
            <p:nvPr/>
          </p:nvCxnSpPr>
          <p:spPr>
            <a:xfrm flipH="1" flipV="1">
              <a:off x="7277072" y="3450709"/>
              <a:ext cx="3467" cy="20097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439793" y="3277893"/>
              <a:ext cx="727546" cy="1301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18" idx="6"/>
              <a:endCxn id="16" idx="2"/>
            </p:cNvCxnSpPr>
            <p:nvPr/>
          </p:nvCxnSpPr>
          <p:spPr>
            <a:xfrm flipV="1">
              <a:off x="8492782" y="3277572"/>
              <a:ext cx="210671" cy="32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stCxn id="13" idx="1"/>
              <a:endCxn id="17" idx="5"/>
            </p:cNvCxnSpPr>
            <p:nvPr/>
          </p:nvCxnSpPr>
          <p:spPr>
            <a:xfrm flipH="1" flipV="1">
              <a:off x="7392133" y="3403903"/>
              <a:ext cx="284350" cy="2945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330060" y="3437697"/>
              <a:ext cx="0" cy="2139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cxnSpLocks/>
            <a:stCxn id="17" idx="2"/>
            <a:endCxn id="27" idx="6"/>
          </p:cNvCxnSpPr>
          <p:nvPr/>
        </p:nvCxnSpPr>
        <p:spPr>
          <a:xfrm flipH="1">
            <a:off x="6386805" y="3290904"/>
            <a:ext cx="727545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509760" y="179999"/>
          <a:ext cx="2637475" cy="40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9948" r="12620" b="-261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t</a:t>
            </a:r>
            <a:r>
              <a:rPr lang="fr-FR" baseline="-25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271" t="29759" r="29245" b="30511"/>
          <a:stretch/>
        </p:blipFill>
        <p:spPr>
          <a:xfrm>
            <a:off x="4079019" y="6281531"/>
            <a:ext cx="341907" cy="3784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509760" y="179999"/>
          <a:ext cx="2637475" cy="80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/>
          <p:cNvCxnSpPr>
            <a:stCxn id="7" idx="0"/>
            <a:endCxn id="6" idx="2"/>
          </p:cNvCxnSpPr>
          <p:nvPr/>
        </p:nvCxnSpPr>
        <p:spPr>
          <a:xfrm flipV="1">
            <a:off x="4232614" y="980891"/>
            <a:ext cx="6595883" cy="560588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k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199"/>
              </p:ext>
            </p:extLst>
          </p:nvPr>
        </p:nvGraphicFramePr>
        <p:xfrm>
          <a:off x="9509760" y="179999"/>
          <a:ext cx="2637475" cy="320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2961191580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2197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567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621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93104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082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685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64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k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3902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4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19948" r="12618" b="-786"/>
          <a:stretch/>
        </p:blipFill>
        <p:spPr>
          <a:xfrm>
            <a:off x="2880000" y="180000"/>
            <a:ext cx="6480000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90984" y="5780598"/>
            <a:ext cx="1956021" cy="60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35896" y="6207181"/>
            <a:ext cx="524786" cy="368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06734" y="76332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Temps </a:t>
            </a:r>
            <a:r>
              <a:rPr lang="fr-FR" dirty="0" err="1">
                <a:solidFill>
                  <a:schemeClr val="bg1"/>
                </a:solidFill>
              </a:rPr>
              <a:t>t</a:t>
            </a:r>
            <a:r>
              <a:rPr lang="fr-FR" baseline="-25000" dirty="0" err="1">
                <a:solidFill>
                  <a:schemeClr val="bg1"/>
                </a:solidFill>
              </a:rPr>
              <a:t>n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3545"/>
              </p:ext>
            </p:extLst>
          </p:nvPr>
        </p:nvGraphicFramePr>
        <p:xfrm>
          <a:off x="9467092" y="180000"/>
          <a:ext cx="2637475" cy="400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475">
                  <a:extLst>
                    <a:ext uri="{9D8B030D-6E8A-4147-A177-3AD203B41FA5}">
                      <a16:colId xmlns:a16="http://schemas.microsoft.com/office/drawing/2014/main" val="3947719479"/>
                    </a:ext>
                  </a:extLst>
                </a:gridCol>
              </a:tblGrid>
              <a:tr h="400446">
                <a:tc>
                  <a:txBody>
                    <a:bodyPr/>
                    <a:lstStyle/>
                    <a:p>
                      <a:r>
                        <a:rPr lang="fr-FR" dirty="0"/>
                        <a:t>Temps de sortie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93370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52162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81137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2221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47404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562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83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85305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baseline="-25000" dirty="0">
                          <a:solidFill>
                            <a:schemeClr val="tx2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229"/>
                  </a:ext>
                </a:extLst>
              </a:tr>
              <a:tr h="400446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lang="fr-FR" baseline="-25000" dirty="0" err="1">
                          <a:solidFill>
                            <a:schemeClr val="tx2"/>
                          </a:solidFill>
                        </a:rPr>
                        <a:t>n</a:t>
                      </a:r>
                      <a:endParaRPr lang="fr-FR" baseline="-25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37965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66205" y="6586780"/>
            <a:ext cx="532818" cy="684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6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99510"/>
            <a:ext cx="7315215" cy="545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392" y="699510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Personnes</a:t>
            </a:r>
            <a:r>
              <a:rPr lang="fr-FR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1978" y="5789157"/>
            <a:ext cx="244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Temps (secondes)</a:t>
            </a:r>
          </a:p>
        </p:txBody>
      </p:sp>
    </p:spTree>
    <p:extLst>
      <p:ext uri="{BB962C8B-B14F-4D97-AF65-F5344CB8AC3E}">
        <p14:creationId xmlns:p14="http://schemas.microsoft.com/office/powerpoint/2010/main" val="35695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Exploitation des données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approche de dérivation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la dérivée première à l’ordre 1 (4 points d’appuis)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fr-FR" sz="2000" b="0" dirty="0"/>
                  <a:t>On a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²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(formule de Taylor-Young)			</a:t>
                </a:r>
                <a:endParaRPr lang="fr-FR" sz="1200" dirty="0"/>
              </a:p>
              <a:p>
                <a:endParaRPr lang="fr-FR" sz="1200" dirty="0"/>
              </a:p>
              <a:p>
                <a:pPr marL="0" indent="0">
                  <a:buNone/>
                </a:pPr>
                <a:r>
                  <a:rPr lang="fr-FR" sz="12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2400" dirty="0"/>
                  <a:t> +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²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093495"/>
                <a:ext cx="8915400" cy="3777622"/>
              </a:xfrm>
              <a:blipFill>
                <a:blip r:embed="rId2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7" y="4432986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val 4"/>
          <p:cNvSpPr/>
          <p:nvPr/>
        </p:nvSpPr>
        <p:spPr>
          <a:xfrm>
            <a:off x="7153065" y="5714213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6078722" y="5711736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7575884" y="3231754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427637" y="6663189"/>
            <a:ext cx="1166532" cy="10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3540" y="6351535"/>
            <a:ext cx="314725" cy="286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779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obtenir de même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110"/>
                <a:ext cx="1287018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solidFill>
                  <a:srgbClr val="0070C0"/>
                </a:solidFill>
              </a:rPr>
              <a:t>Méthode de la dérivée première à l’ordre 1 (4 points d’appuis)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9" y="4614977"/>
            <a:ext cx="7392432" cy="194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7226969" y="5871117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381840" y="591122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530070" y="5907135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8142065" y="5905092"/>
            <a:ext cx="697831" cy="65529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653769" y="2854147"/>
            <a:ext cx="1022418" cy="1008408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800225" y="5320771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00222" y="587093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00222" y="6405047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305" y="515214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2305" y="5686264"/>
            <a:ext cx="530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à l’aide de 2 points avoisinants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305" y="623642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Débit obtenu avec 4 points avoisinants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915" t="11298" r="8907" b="8250"/>
          <a:stretch/>
        </p:blipFill>
        <p:spPr>
          <a:xfrm>
            <a:off x="2038027" y="354301"/>
            <a:ext cx="7648413" cy="4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51739" y="2151307"/>
            <a:ext cx="9144000" cy="16557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87060" y="2709046"/>
            <a:ext cx="2203369" cy="2196046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167835" y="1499619"/>
            <a:ext cx="1724013" cy="2699277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3661585" y="5071702"/>
            <a:ext cx="2196157" cy="1750772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923307" y="4049927"/>
            <a:ext cx="1731464" cy="2715684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55768" y="1678302"/>
            <a:ext cx="776000" cy="1279245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8017085" y="2288585"/>
            <a:ext cx="1743721" cy="1256527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3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lissage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753979" y="759010"/>
            <a:ext cx="10635916" cy="3194483"/>
          </a:xfrm>
          <a:custGeom>
            <a:avLst/>
            <a:gdLst>
              <a:gd name="connsiteX0" fmla="*/ 0 w 10635916"/>
              <a:gd name="connsiteY0" fmla="*/ 2978801 h 3194483"/>
              <a:gd name="connsiteX1" fmla="*/ 874295 w 10635916"/>
              <a:gd name="connsiteY1" fmla="*/ 2990 h 3194483"/>
              <a:gd name="connsiteX2" fmla="*/ 2735179 w 10635916"/>
              <a:gd name="connsiteY2" fmla="*/ 2377222 h 3194483"/>
              <a:gd name="connsiteX3" fmla="*/ 4459705 w 10635916"/>
              <a:gd name="connsiteY3" fmla="*/ 123306 h 3194483"/>
              <a:gd name="connsiteX4" fmla="*/ 6071937 w 10635916"/>
              <a:gd name="connsiteY4" fmla="*/ 3163285 h 3194483"/>
              <a:gd name="connsiteX5" fmla="*/ 7347284 w 10635916"/>
              <a:gd name="connsiteY5" fmla="*/ 1775643 h 3194483"/>
              <a:gd name="connsiteX6" fmla="*/ 8406063 w 10635916"/>
              <a:gd name="connsiteY6" fmla="*/ 3010885 h 3194483"/>
              <a:gd name="connsiteX7" fmla="*/ 10635916 w 10635916"/>
              <a:gd name="connsiteY7" fmla="*/ 243622 h 31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5916" h="3194483">
                <a:moveTo>
                  <a:pt x="0" y="2978801"/>
                </a:moveTo>
                <a:cubicBezTo>
                  <a:pt x="209216" y="1541027"/>
                  <a:pt x="418432" y="103253"/>
                  <a:pt x="874295" y="2990"/>
                </a:cubicBezTo>
                <a:cubicBezTo>
                  <a:pt x="1330158" y="-97273"/>
                  <a:pt x="2137611" y="2357169"/>
                  <a:pt x="2735179" y="2377222"/>
                </a:cubicBezTo>
                <a:cubicBezTo>
                  <a:pt x="3332747" y="2397275"/>
                  <a:pt x="3903579" y="-7704"/>
                  <a:pt x="4459705" y="123306"/>
                </a:cubicBezTo>
                <a:cubicBezTo>
                  <a:pt x="5015831" y="254316"/>
                  <a:pt x="5590674" y="2887896"/>
                  <a:pt x="6071937" y="3163285"/>
                </a:cubicBezTo>
                <a:cubicBezTo>
                  <a:pt x="6553200" y="3438674"/>
                  <a:pt x="6958263" y="1801043"/>
                  <a:pt x="7347284" y="1775643"/>
                </a:cubicBezTo>
                <a:cubicBezTo>
                  <a:pt x="7736305" y="1750243"/>
                  <a:pt x="7857958" y="3266222"/>
                  <a:pt x="8406063" y="3010885"/>
                </a:cubicBezTo>
                <a:cubicBezTo>
                  <a:pt x="8954168" y="2755548"/>
                  <a:pt x="9795042" y="1499585"/>
                  <a:pt x="10635916" y="24362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2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003" y="2438400"/>
            <a:ext cx="9249610" cy="2724845"/>
          </a:xfrm>
        </p:spPr>
        <p:txBody>
          <a:bodyPr/>
          <a:lstStyle/>
          <a:p>
            <a:r>
              <a:rPr lang="fr-FR" dirty="0" err="1"/>
              <a:t>Tranformée</a:t>
            </a:r>
            <a:r>
              <a:rPr lang="fr-FR" dirty="0"/>
              <a:t> de Fourier discrète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1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</p:spTree>
    <p:extLst>
      <p:ext uri="{BB962C8B-B14F-4D97-AF65-F5344CB8AC3E}">
        <p14:creationId xmlns:p14="http://schemas.microsoft.com/office/powerpoint/2010/main" val="3824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de Fourier discrète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6386" y="1905000"/>
            <a:ext cx="279218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</a:t>
            </a:r>
          </a:p>
        </p:txBody>
      </p:sp>
      <p:cxnSp>
        <p:nvCxnSpPr>
          <p:cNvPr id="11" name="Straight Arrow Connector 10"/>
          <p:cNvCxnSpPr>
            <a:cxnSpLocks/>
            <a:stCxn id="6" idx="2"/>
            <a:endCxn id="12" idx="0"/>
          </p:cNvCxnSpPr>
          <p:nvPr/>
        </p:nvCxnSpPr>
        <p:spPr>
          <a:xfrm>
            <a:off x="3502479" y="2274332"/>
            <a:ext cx="318407" cy="3308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343" y="5583101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(50 harmoniques)</a:t>
            </a:r>
          </a:p>
        </p:txBody>
      </p:sp>
      <p:cxnSp>
        <p:nvCxnSpPr>
          <p:cNvPr id="14" name="Straight Arrow Connector 13"/>
          <p:cNvCxnSpPr>
            <a:cxnSpLocks/>
            <a:endCxn id="16" idx="2"/>
          </p:cNvCxnSpPr>
          <p:nvPr/>
        </p:nvCxnSpPr>
        <p:spPr>
          <a:xfrm flipV="1">
            <a:off x="4400550" y="2684005"/>
            <a:ext cx="2648218" cy="2899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1225" y="2037674"/>
            <a:ext cx="313508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fréquentiel discret (n harmoniques)</a:t>
            </a:r>
          </a:p>
        </p:txBody>
      </p:sp>
      <p:cxnSp>
        <p:nvCxnSpPr>
          <p:cNvPr id="19" name="Straight Arrow Connector 18"/>
          <p:cNvCxnSpPr>
            <a:cxnSpLocks/>
            <a:endCxn id="20" idx="0"/>
          </p:cNvCxnSpPr>
          <p:nvPr/>
        </p:nvCxnSpPr>
        <p:spPr>
          <a:xfrm>
            <a:off x="7609114" y="2684005"/>
            <a:ext cx="2859594" cy="3037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59716" y="5721600"/>
            <a:ext cx="321798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Signal temporel discret lissé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82218" y="3991881"/>
            <a:ext cx="2122715" cy="36933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Filtre passe-bas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3354" r="36752" b="59063"/>
          <a:stretch/>
        </p:blipFill>
        <p:spPr>
          <a:xfrm>
            <a:off x="2027357" y="3202658"/>
            <a:ext cx="3268649" cy="518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625" r="63045" b="16763"/>
          <a:stretch/>
        </p:blipFill>
        <p:spPr>
          <a:xfrm>
            <a:off x="7516692" y="3610309"/>
            <a:ext cx="2432958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05261" y="5485167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5261" y="5971285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05261" y="6457403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0"/>
            <a:ext cx="9953124" cy="51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7101" b="18670"/>
          <a:stretch/>
        </p:blipFill>
        <p:spPr>
          <a:xfrm>
            <a:off x="2781926" y="297482"/>
            <a:ext cx="154155" cy="4400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1380" y="542544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1380" y="584908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sans filtre passe bas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1380" y="627273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traité avec filtre</a:t>
            </a:r>
          </a:p>
        </p:txBody>
      </p:sp>
    </p:spTree>
    <p:extLst>
      <p:ext uri="{BB962C8B-B14F-4D97-AF65-F5344CB8AC3E}">
        <p14:creationId xmlns:p14="http://schemas.microsoft.com/office/powerpoint/2010/main" val="3706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Polynôme interpolateur de Lagrange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00" y="3933121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61406" y="1692443"/>
            <a:ext cx="9071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Théorème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Etant donné n+1 points (x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… (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fr-FR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), il existe un unique fonction polynomiale de degré au plus n qui, aux abscisses x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prend la valeur y</a:t>
            </a:r>
            <a:r>
              <a:rPr lang="fr-FR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716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1644300"/>
            <a:ext cx="8167999" cy="4264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3262066"/>
            <a:ext cx="2867425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60612" y="2637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99496" y="2548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Simulation Globale</a:t>
            </a:r>
          </a:p>
        </p:txBody>
      </p:sp>
      <p:sp>
        <p:nvSpPr>
          <p:cNvPr id="111" name="Oval 110"/>
          <p:cNvSpPr/>
          <p:nvPr/>
        </p:nvSpPr>
        <p:spPr>
          <a:xfrm>
            <a:off x="4788135" y="3741760"/>
            <a:ext cx="2780179" cy="103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Bâtiment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297218" y="2549129"/>
            <a:ext cx="1840910" cy="1834791"/>
            <a:chOff x="1987060" y="2709046"/>
            <a:chExt cx="2203369" cy="2196046"/>
          </a:xfrm>
        </p:grpSpPr>
        <p:sp>
          <p:nvSpPr>
            <p:cNvPr id="129" name="Oval 128"/>
            <p:cNvSpPr/>
            <p:nvPr/>
          </p:nvSpPr>
          <p:spPr>
            <a:xfrm>
              <a:off x="294285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72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87060" y="4613255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Oval 131"/>
            <p:cNvSpPr/>
            <p:nvPr/>
          </p:nvSpPr>
          <p:spPr>
            <a:xfrm>
              <a:off x="2942850" y="270904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94024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Oval 133"/>
            <p:cNvSpPr/>
            <p:nvPr/>
          </p:nvSpPr>
          <p:spPr>
            <a:xfrm>
              <a:off x="341872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Oval 134"/>
            <p:cNvSpPr/>
            <p:nvPr/>
          </p:nvSpPr>
          <p:spPr>
            <a:xfrm>
              <a:off x="2942850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66981" y="365973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42850" y="318439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Oval 137"/>
            <p:cNvSpPr/>
            <p:nvPr/>
          </p:nvSpPr>
          <p:spPr>
            <a:xfrm>
              <a:off x="2466981" y="41350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Oval 138"/>
            <p:cNvSpPr/>
            <p:nvPr/>
          </p:nvSpPr>
          <p:spPr>
            <a:xfrm>
              <a:off x="2467547" y="461325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Oval 139"/>
            <p:cNvSpPr/>
            <p:nvPr/>
          </p:nvSpPr>
          <p:spPr>
            <a:xfrm>
              <a:off x="1987060" y="41350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41" name="Straight Arrow Connector 140"/>
            <p:cNvCxnSpPr>
              <a:cxnSpLocks/>
              <a:stCxn id="140" idx="6"/>
              <a:endCxn id="138" idx="2"/>
            </p:cNvCxnSpPr>
            <p:nvPr/>
          </p:nvCxnSpPr>
          <p:spPr>
            <a:xfrm>
              <a:off x="2283465" y="4281004"/>
              <a:ext cx="183515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/>
              <a:stCxn id="136" idx="4"/>
              <a:endCxn id="138" idx="0"/>
            </p:cNvCxnSpPr>
            <p:nvPr/>
          </p:nvCxnSpPr>
          <p:spPr>
            <a:xfrm>
              <a:off x="261518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/>
              <a:stCxn id="138" idx="4"/>
              <a:endCxn id="139" idx="0"/>
            </p:cNvCxnSpPr>
            <p:nvPr/>
          </p:nvCxnSpPr>
          <p:spPr>
            <a:xfrm>
              <a:off x="2615183" y="4426923"/>
              <a:ext cx="566" cy="1863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/>
              <a:stCxn id="139" idx="2"/>
              <a:endCxn id="131" idx="6"/>
            </p:cNvCxnSpPr>
            <p:nvPr/>
          </p:nvCxnSpPr>
          <p:spPr>
            <a:xfrm flipH="1">
              <a:off x="2283465" y="4759174"/>
              <a:ext cx="18408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cxnSpLocks/>
              <a:stCxn id="129" idx="2"/>
              <a:endCxn id="138" idx="6"/>
            </p:cNvCxnSpPr>
            <p:nvPr/>
          </p:nvCxnSpPr>
          <p:spPr>
            <a:xfrm flipH="1">
              <a:off x="2763386" y="4281004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/>
              <a:stCxn id="136" idx="6"/>
              <a:endCxn id="135" idx="2"/>
            </p:cNvCxnSpPr>
            <p:nvPr/>
          </p:nvCxnSpPr>
          <p:spPr>
            <a:xfrm>
              <a:off x="276338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  <a:stCxn id="135" idx="0"/>
              <a:endCxn id="137" idx="4"/>
            </p:cNvCxnSpPr>
            <p:nvPr/>
          </p:nvCxnSpPr>
          <p:spPr>
            <a:xfrm flipV="1">
              <a:off x="3091053" y="347622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cxnSpLocks/>
              <a:stCxn id="137" idx="0"/>
              <a:endCxn id="132" idx="4"/>
            </p:cNvCxnSpPr>
            <p:nvPr/>
          </p:nvCxnSpPr>
          <p:spPr>
            <a:xfrm flipV="1">
              <a:off x="3091053" y="3000883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  <a:stCxn id="134" idx="2"/>
              <a:endCxn id="135" idx="6"/>
            </p:cNvCxnSpPr>
            <p:nvPr/>
          </p:nvCxnSpPr>
          <p:spPr>
            <a:xfrm flipH="1">
              <a:off x="3239256" y="3805658"/>
              <a:ext cx="179464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/>
              <a:stCxn id="133" idx="2"/>
              <a:endCxn id="134" idx="6"/>
            </p:cNvCxnSpPr>
            <p:nvPr/>
          </p:nvCxnSpPr>
          <p:spPr>
            <a:xfrm flipH="1">
              <a:off x="3715125" y="3805658"/>
              <a:ext cx="178898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/>
              <a:stCxn id="130" idx="0"/>
              <a:endCxn id="134" idx="4"/>
            </p:cNvCxnSpPr>
            <p:nvPr/>
          </p:nvCxnSpPr>
          <p:spPr>
            <a:xfrm flipV="1">
              <a:off x="3566923" y="3951576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684912" y="4496902"/>
            <a:ext cx="1440409" cy="2255239"/>
            <a:chOff x="4167835" y="1499619"/>
            <a:chExt cx="1724013" cy="2699277"/>
          </a:xfrm>
        </p:grpSpPr>
        <p:sp>
          <p:nvSpPr>
            <p:cNvPr id="153" name="Oval 152"/>
            <p:cNvSpPr/>
            <p:nvPr/>
          </p:nvSpPr>
          <p:spPr>
            <a:xfrm>
              <a:off x="5595443" y="3907059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Oval 153"/>
            <p:cNvSpPr/>
            <p:nvPr/>
          </p:nvSpPr>
          <p:spPr>
            <a:xfrm>
              <a:off x="5119574" y="1499619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Oval 154"/>
            <p:cNvSpPr/>
            <p:nvPr/>
          </p:nvSpPr>
          <p:spPr>
            <a:xfrm>
              <a:off x="5119574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Oval 155"/>
            <p:cNvSpPr/>
            <p:nvPr/>
          </p:nvSpPr>
          <p:spPr>
            <a:xfrm>
              <a:off x="5119574" y="2948505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Oval 156"/>
            <p:cNvSpPr/>
            <p:nvPr/>
          </p:nvSpPr>
          <p:spPr>
            <a:xfrm>
              <a:off x="5119574" y="246266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Oval 157"/>
            <p:cNvSpPr/>
            <p:nvPr/>
          </p:nvSpPr>
          <p:spPr>
            <a:xfrm>
              <a:off x="5119574" y="19828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Oval 158"/>
            <p:cNvSpPr/>
            <p:nvPr/>
          </p:nvSpPr>
          <p:spPr>
            <a:xfrm>
              <a:off x="4167835" y="294448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5595443" y="3431713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Straight Arrow Connector 160"/>
            <p:cNvCxnSpPr>
              <a:cxnSpLocks/>
              <a:stCxn id="159" idx="6"/>
              <a:endCxn id="156" idx="2"/>
            </p:cNvCxnSpPr>
            <p:nvPr/>
          </p:nvCxnSpPr>
          <p:spPr>
            <a:xfrm>
              <a:off x="4464240" y="3090404"/>
              <a:ext cx="655334" cy="401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/>
              <a:stCxn id="157" idx="0"/>
              <a:endCxn id="158" idx="4"/>
            </p:cNvCxnSpPr>
            <p:nvPr/>
          </p:nvCxnSpPr>
          <p:spPr>
            <a:xfrm flipV="1">
              <a:off x="5267777" y="2274663"/>
              <a:ext cx="0" cy="18799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/>
              <a:stCxn id="158" idx="0"/>
              <a:endCxn id="154" idx="4"/>
            </p:cNvCxnSpPr>
            <p:nvPr/>
          </p:nvCxnSpPr>
          <p:spPr>
            <a:xfrm flipV="1">
              <a:off x="5267777" y="1791456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/>
              <a:stCxn id="156" idx="0"/>
              <a:endCxn id="157" idx="4"/>
            </p:cNvCxnSpPr>
            <p:nvPr/>
          </p:nvCxnSpPr>
          <p:spPr>
            <a:xfrm flipV="1">
              <a:off x="5267777" y="2754499"/>
              <a:ext cx="0" cy="19400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/>
              <a:stCxn id="155" idx="0"/>
              <a:endCxn id="156" idx="4"/>
            </p:cNvCxnSpPr>
            <p:nvPr/>
          </p:nvCxnSpPr>
          <p:spPr>
            <a:xfrm flipV="1">
              <a:off x="5267777" y="3240341"/>
              <a:ext cx="0" cy="19137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/>
              <a:stCxn id="160" idx="2"/>
              <a:endCxn id="155" idx="6"/>
            </p:cNvCxnSpPr>
            <p:nvPr/>
          </p:nvCxnSpPr>
          <p:spPr>
            <a:xfrm flipH="1">
              <a:off x="5415979" y="3577631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/>
              <a:stCxn id="153" idx="0"/>
              <a:endCxn id="160" idx="4"/>
            </p:cNvCxnSpPr>
            <p:nvPr/>
          </p:nvCxnSpPr>
          <p:spPr>
            <a:xfrm flipV="1">
              <a:off x="5743645" y="3723549"/>
              <a:ext cx="0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4220488" y="2551141"/>
            <a:ext cx="1834884" cy="1462765"/>
            <a:chOff x="3661585" y="5071702"/>
            <a:chExt cx="2196157" cy="1750772"/>
          </a:xfrm>
        </p:grpSpPr>
        <p:sp>
          <p:nvSpPr>
            <p:cNvPr id="169" name="Oval 168"/>
            <p:cNvSpPr/>
            <p:nvPr/>
          </p:nvSpPr>
          <p:spPr>
            <a:xfrm>
              <a:off x="4608708" y="5082668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Oval 169"/>
            <p:cNvSpPr/>
            <p:nvPr/>
          </p:nvSpPr>
          <p:spPr>
            <a:xfrm>
              <a:off x="5561337" y="5071702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661585" y="555801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Oval 171"/>
            <p:cNvSpPr/>
            <p:nvPr/>
          </p:nvSpPr>
          <p:spPr>
            <a:xfrm>
              <a:off x="5089194" y="653063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Oval 172"/>
            <p:cNvSpPr/>
            <p:nvPr/>
          </p:nvSpPr>
          <p:spPr>
            <a:xfrm>
              <a:off x="5561337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Oval 173"/>
            <p:cNvSpPr/>
            <p:nvPr/>
          </p:nvSpPr>
          <p:spPr>
            <a:xfrm>
              <a:off x="5089194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Oval 174"/>
            <p:cNvSpPr/>
            <p:nvPr/>
          </p:nvSpPr>
          <p:spPr>
            <a:xfrm>
              <a:off x="5089194" y="5071702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/>
            <p:cNvSpPr/>
            <p:nvPr/>
          </p:nvSpPr>
          <p:spPr>
            <a:xfrm>
              <a:off x="4617053" y="555129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/>
            <p:cNvSpPr/>
            <p:nvPr/>
          </p:nvSpPr>
          <p:spPr>
            <a:xfrm>
              <a:off x="4144911" y="5558014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/>
            <p:cNvSpPr/>
            <p:nvPr/>
          </p:nvSpPr>
          <p:spPr>
            <a:xfrm>
              <a:off x="5089194" y="604432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9" name="Straight Arrow Connector 178"/>
            <p:cNvCxnSpPr>
              <a:cxnSpLocks/>
              <a:stCxn id="177" idx="2"/>
              <a:endCxn id="171" idx="6"/>
            </p:cNvCxnSpPr>
            <p:nvPr/>
          </p:nvCxnSpPr>
          <p:spPr>
            <a:xfrm flipH="1">
              <a:off x="3957990" y="5703933"/>
              <a:ext cx="186921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/>
              <a:stCxn id="176" idx="2"/>
              <a:endCxn id="177" idx="6"/>
            </p:cNvCxnSpPr>
            <p:nvPr/>
          </p:nvCxnSpPr>
          <p:spPr>
            <a:xfrm flipH="1">
              <a:off x="4441317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  <a:stCxn id="174" idx="2"/>
              <a:endCxn id="176" idx="6"/>
            </p:cNvCxnSpPr>
            <p:nvPr/>
          </p:nvCxnSpPr>
          <p:spPr>
            <a:xfrm flipH="1" flipV="1">
              <a:off x="4913458" y="5697210"/>
              <a:ext cx="175736" cy="672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/>
              <a:stCxn id="169" idx="6"/>
              <a:endCxn id="175" idx="2"/>
            </p:cNvCxnSpPr>
            <p:nvPr/>
          </p:nvCxnSpPr>
          <p:spPr>
            <a:xfrm flipV="1">
              <a:off x="4905113" y="5217620"/>
              <a:ext cx="184081" cy="109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/>
              <a:stCxn id="175" idx="4"/>
              <a:endCxn id="174" idx="0"/>
            </p:cNvCxnSpPr>
            <p:nvPr/>
          </p:nvCxnSpPr>
          <p:spPr>
            <a:xfrm>
              <a:off x="5237397" y="5363539"/>
              <a:ext cx="0" cy="19447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/>
              <a:stCxn id="174" idx="4"/>
              <a:endCxn id="178" idx="0"/>
            </p:cNvCxnSpPr>
            <p:nvPr/>
          </p:nvCxnSpPr>
          <p:spPr>
            <a:xfrm>
              <a:off x="5237397" y="5849851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/>
              <a:stCxn id="178" idx="4"/>
              <a:endCxn id="172" idx="0"/>
            </p:cNvCxnSpPr>
            <p:nvPr/>
          </p:nvCxnSpPr>
          <p:spPr>
            <a:xfrm>
              <a:off x="5237397" y="6336162"/>
              <a:ext cx="0" cy="1944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/>
              <a:stCxn id="170" idx="2"/>
              <a:endCxn id="175" idx="6"/>
            </p:cNvCxnSpPr>
            <p:nvPr/>
          </p:nvCxnSpPr>
          <p:spPr>
            <a:xfrm flipH="1">
              <a:off x="5385600" y="5217620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/>
              <a:stCxn id="173" idx="2"/>
              <a:endCxn id="174" idx="6"/>
            </p:cNvCxnSpPr>
            <p:nvPr/>
          </p:nvCxnSpPr>
          <p:spPr>
            <a:xfrm flipH="1">
              <a:off x="5385600" y="5703933"/>
              <a:ext cx="17573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6125321" y="1765808"/>
            <a:ext cx="1446634" cy="2268947"/>
            <a:chOff x="6923307" y="4049927"/>
            <a:chExt cx="1731464" cy="2715684"/>
          </a:xfrm>
        </p:grpSpPr>
        <p:sp>
          <p:nvSpPr>
            <p:cNvPr id="189" name="Oval 188"/>
            <p:cNvSpPr/>
            <p:nvPr/>
          </p:nvSpPr>
          <p:spPr>
            <a:xfrm>
              <a:off x="7889797" y="598280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23307" y="5980741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/>
            <p:cNvSpPr/>
            <p:nvPr/>
          </p:nvSpPr>
          <p:spPr>
            <a:xfrm>
              <a:off x="7889952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/>
            <p:cNvSpPr/>
            <p:nvPr/>
          </p:nvSpPr>
          <p:spPr>
            <a:xfrm>
              <a:off x="7406629" y="5011586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Oval 192"/>
            <p:cNvSpPr/>
            <p:nvPr/>
          </p:nvSpPr>
          <p:spPr>
            <a:xfrm>
              <a:off x="7406629" y="4049927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Oval 193"/>
            <p:cNvSpPr/>
            <p:nvPr/>
          </p:nvSpPr>
          <p:spPr>
            <a:xfrm>
              <a:off x="7406629" y="6473774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Oval 194"/>
            <p:cNvSpPr/>
            <p:nvPr/>
          </p:nvSpPr>
          <p:spPr>
            <a:xfrm>
              <a:off x="8358366" y="5487707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Oval 195"/>
            <p:cNvSpPr/>
            <p:nvPr/>
          </p:nvSpPr>
          <p:spPr>
            <a:xfrm>
              <a:off x="788979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Oval 196"/>
            <p:cNvSpPr/>
            <p:nvPr/>
          </p:nvSpPr>
          <p:spPr>
            <a:xfrm>
              <a:off x="7406629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Oval 197"/>
            <p:cNvSpPr/>
            <p:nvPr/>
          </p:nvSpPr>
          <p:spPr>
            <a:xfrm>
              <a:off x="7406629" y="5980741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30761" y="404992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Oval 199"/>
            <p:cNvSpPr/>
            <p:nvPr/>
          </p:nvSpPr>
          <p:spPr>
            <a:xfrm>
              <a:off x="6923307" y="5487707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Straight Arrow Connector 200"/>
            <p:cNvCxnSpPr>
              <a:cxnSpLocks/>
              <a:stCxn id="193" idx="2"/>
              <a:endCxn id="199" idx="6"/>
            </p:cNvCxnSpPr>
            <p:nvPr/>
          </p:nvCxnSpPr>
          <p:spPr>
            <a:xfrm flipH="1">
              <a:off x="7227167" y="4195845"/>
              <a:ext cx="1794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cxnSpLocks/>
              <a:stCxn id="199" idx="4"/>
              <a:endCxn id="200" idx="0"/>
            </p:cNvCxnSpPr>
            <p:nvPr/>
          </p:nvCxnSpPr>
          <p:spPr>
            <a:xfrm flipH="1">
              <a:off x="7071510" y="4341764"/>
              <a:ext cx="7454" cy="114594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cxnSpLocks/>
              <a:stCxn id="192" idx="4"/>
              <a:endCxn id="197" idx="0"/>
            </p:cNvCxnSpPr>
            <p:nvPr/>
          </p:nvCxnSpPr>
          <p:spPr>
            <a:xfrm>
              <a:off x="7554832" y="5303422"/>
              <a:ext cx="0" cy="184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cxnSpLocks/>
              <a:stCxn id="191" idx="3"/>
              <a:endCxn id="197" idx="7"/>
            </p:cNvCxnSpPr>
            <p:nvPr/>
          </p:nvCxnSpPr>
          <p:spPr>
            <a:xfrm flipH="1">
              <a:off x="7659627" y="5260683"/>
              <a:ext cx="273733" cy="26976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cxnSpLocks/>
              <a:stCxn id="197" idx="6"/>
              <a:endCxn id="196" idx="2"/>
            </p:cNvCxnSpPr>
            <p:nvPr/>
          </p:nvCxnSpPr>
          <p:spPr>
            <a:xfrm>
              <a:off x="7703035" y="5633625"/>
              <a:ext cx="186762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cxnSpLocks/>
              <a:stCxn id="196" idx="6"/>
              <a:endCxn id="195" idx="2"/>
            </p:cNvCxnSpPr>
            <p:nvPr/>
          </p:nvCxnSpPr>
          <p:spPr>
            <a:xfrm>
              <a:off x="8186202" y="5633625"/>
              <a:ext cx="172163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cxnSpLocks/>
              <a:stCxn id="200" idx="6"/>
              <a:endCxn id="197" idx="2"/>
            </p:cNvCxnSpPr>
            <p:nvPr/>
          </p:nvCxnSpPr>
          <p:spPr>
            <a:xfrm>
              <a:off x="7219712" y="5633625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7554832" y="5779543"/>
              <a:ext cx="0" cy="2011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cxnSpLocks/>
              <a:stCxn id="190" idx="6"/>
              <a:endCxn id="198" idx="2"/>
            </p:cNvCxnSpPr>
            <p:nvPr/>
          </p:nvCxnSpPr>
          <p:spPr>
            <a:xfrm>
              <a:off x="7219712" y="6126659"/>
              <a:ext cx="186917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cxnSpLocks/>
              <a:stCxn id="189" idx="2"/>
              <a:endCxn id="198" idx="6"/>
            </p:cNvCxnSpPr>
            <p:nvPr/>
          </p:nvCxnSpPr>
          <p:spPr>
            <a:xfrm flipH="1" flipV="1">
              <a:off x="7703035" y="6126659"/>
              <a:ext cx="186762" cy="206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cxnSpLocks/>
              <a:stCxn id="198" idx="4"/>
              <a:endCxn id="194" idx="0"/>
            </p:cNvCxnSpPr>
            <p:nvPr/>
          </p:nvCxnSpPr>
          <p:spPr>
            <a:xfrm>
              <a:off x="7554832" y="6272578"/>
              <a:ext cx="0" cy="20119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178224" y="4494803"/>
            <a:ext cx="648346" cy="1068806"/>
            <a:chOff x="6155768" y="1678302"/>
            <a:chExt cx="776000" cy="1279245"/>
          </a:xfrm>
        </p:grpSpPr>
        <p:sp>
          <p:nvSpPr>
            <p:cNvPr id="213" name="Oval 212"/>
            <p:cNvSpPr/>
            <p:nvPr/>
          </p:nvSpPr>
          <p:spPr>
            <a:xfrm>
              <a:off x="6635363" y="2665710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Oval 213"/>
            <p:cNvSpPr/>
            <p:nvPr/>
          </p:nvSpPr>
          <p:spPr>
            <a:xfrm>
              <a:off x="6627909" y="1678302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Oval 214"/>
            <p:cNvSpPr/>
            <p:nvPr/>
          </p:nvSpPr>
          <p:spPr>
            <a:xfrm>
              <a:off x="6635363" y="2172006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6155768" y="2665710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7" name="Straight Arrow Connector 216"/>
            <p:cNvCxnSpPr>
              <a:cxnSpLocks/>
              <a:stCxn id="216" idx="6"/>
              <a:endCxn id="213" idx="2"/>
            </p:cNvCxnSpPr>
            <p:nvPr/>
          </p:nvCxnSpPr>
          <p:spPr>
            <a:xfrm>
              <a:off x="6452173" y="2811628"/>
              <a:ext cx="18319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cxnSpLocks/>
              <a:stCxn id="215" idx="0"/>
              <a:endCxn id="214" idx="4"/>
            </p:cNvCxnSpPr>
            <p:nvPr/>
          </p:nvCxnSpPr>
          <p:spPr>
            <a:xfrm flipH="1" flipV="1">
              <a:off x="6776111" y="1970139"/>
              <a:ext cx="7454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cxnSpLocks/>
              <a:stCxn id="213" idx="0"/>
              <a:endCxn id="215" idx="4"/>
            </p:cNvCxnSpPr>
            <p:nvPr/>
          </p:nvCxnSpPr>
          <p:spPr>
            <a:xfrm flipV="1">
              <a:off x="6783565" y="2463843"/>
              <a:ext cx="0" cy="20186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51739" y="3735568"/>
            <a:ext cx="1456875" cy="1049825"/>
            <a:chOff x="8017085" y="2288585"/>
            <a:chExt cx="1743721" cy="1256527"/>
          </a:xfrm>
        </p:grpSpPr>
        <p:sp>
          <p:nvSpPr>
            <p:cNvPr id="221" name="Oval 220"/>
            <p:cNvSpPr/>
            <p:nvPr/>
          </p:nvSpPr>
          <p:spPr>
            <a:xfrm>
              <a:off x="8485654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2" name="Oval 221"/>
            <p:cNvSpPr/>
            <p:nvPr/>
          </p:nvSpPr>
          <p:spPr>
            <a:xfrm>
              <a:off x="8976121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17085" y="228858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4" name="Oval 223"/>
            <p:cNvSpPr/>
            <p:nvPr/>
          </p:nvSpPr>
          <p:spPr>
            <a:xfrm>
              <a:off x="9464401" y="2765756"/>
              <a:ext cx="296405" cy="29183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5" name="Oval 224"/>
            <p:cNvSpPr/>
            <p:nvPr/>
          </p:nvSpPr>
          <p:spPr>
            <a:xfrm>
              <a:off x="8017085" y="2777929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976121" y="2766048"/>
              <a:ext cx="296405" cy="291837"/>
            </a:xfrm>
            <a:prstGeom prst="ellipse">
              <a:avLst/>
            </a:prstGeom>
            <a:solidFill>
              <a:srgbClr val="8BC9A0"/>
            </a:solidFill>
            <a:ln>
              <a:solidFill>
                <a:srgbClr val="8BC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7" name="Straight Arrow Connector 226"/>
            <p:cNvCxnSpPr>
              <a:cxnSpLocks/>
              <a:stCxn id="223" idx="4"/>
              <a:endCxn id="225" idx="0"/>
            </p:cNvCxnSpPr>
            <p:nvPr/>
          </p:nvCxnSpPr>
          <p:spPr>
            <a:xfrm>
              <a:off x="8165288" y="2580422"/>
              <a:ext cx="0" cy="19750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8020242" y="3253275"/>
              <a:ext cx="296405" cy="29183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9" name="Straight Arrow Connector 228"/>
            <p:cNvCxnSpPr>
              <a:cxnSpLocks/>
              <a:stCxn id="228" idx="0"/>
              <a:endCxn id="225" idx="4"/>
            </p:cNvCxnSpPr>
            <p:nvPr/>
          </p:nvCxnSpPr>
          <p:spPr>
            <a:xfrm flipH="1" flipV="1">
              <a:off x="8165288" y="3069765"/>
              <a:ext cx="3157" cy="1835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cxnSpLocks/>
              <a:stCxn id="225" idx="6"/>
              <a:endCxn id="226" idx="2"/>
            </p:cNvCxnSpPr>
            <p:nvPr/>
          </p:nvCxnSpPr>
          <p:spPr>
            <a:xfrm flipV="1">
              <a:off x="8313490" y="2911967"/>
              <a:ext cx="662630" cy="11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cxnSpLocks/>
              <a:stCxn id="226" idx="6"/>
              <a:endCxn id="224" idx="2"/>
            </p:cNvCxnSpPr>
            <p:nvPr/>
          </p:nvCxnSpPr>
          <p:spPr>
            <a:xfrm flipV="1">
              <a:off x="9272526" y="2911674"/>
              <a:ext cx="191874" cy="29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cxnSpLocks/>
              <a:stCxn id="221" idx="1"/>
              <a:endCxn id="225" idx="5"/>
            </p:cNvCxnSpPr>
            <p:nvPr/>
          </p:nvCxnSpPr>
          <p:spPr>
            <a:xfrm flipH="1" flipV="1">
              <a:off x="8270083" y="3027027"/>
              <a:ext cx="258979" cy="26898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cxnSpLocks/>
              <a:stCxn id="222" idx="0"/>
              <a:endCxn id="226" idx="4"/>
            </p:cNvCxnSpPr>
            <p:nvPr/>
          </p:nvCxnSpPr>
          <p:spPr>
            <a:xfrm flipV="1">
              <a:off x="9124324" y="3057885"/>
              <a:ext cx="0" cy="19539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8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24" t="13334" r="9047" b="7571"/>
          <a:stretch/>
        </p:blipFill>
        <p:spPr>
          <a:xfrm>
            <a:off x="1720312" y="0"/>
            <a:ext cx="8035871" cy="443970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20312" y="4879069"/>
            <a:ext cx="1195139" cy="1604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20311" y="5413760"/>
            <a:ext cx="1195139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20310" y="5869163"/>
            <a:ext cx="1195139" cy="1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20309" y="6437906"/>
            <a:ext cx="1195139" cy="160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4919" y="471044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expérimental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4919" y="5229094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4919" y="574774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4919" y="626928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Interpolation de Lagrange (degré 6)</a:t>
            </a:r>
          </a:p>
        </p:txBody>
      </p:sp>
    </p:spTree>
    <p:extLst>
      <p:ext uri="{BB962C8B-B14F-4D97-AF65-F5344CB8AC3E}">
        <p14:creationId xmlns:p14="http://schemas.microsoft.com/office/powerpoint/2010/main" val="31304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la suite…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876" y="1738393"/>
            <a:ext cx="3780591" cy="3777622"/>
          </a:xfrm>
        </p:spPr>
        <p:txBody>
          <a:bodyPr/>
          <a:lstStyle/>
          <a:p>
            <a:r>
              <a:rPr lang="fr-FR" dirty="0"/>
              <a:t>Etude globale</a:t>
            </a:r>
          </a:p>
          <a:p>
            <a:pPr lvl="1"/>
            <a:r>
              <a:rPr lang="fr-FR" dirty="0"/>
              <a:t>Comparer les plans d’évacuation de façon peu coûteuse</a:t>
            </a:r>
          </a:p>
          <a:p>
            <a:pPr lvl="1"/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8768" y="1738393"/>
            <a:ext cx="378059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Etude locale</a:t>
            </a:r>
          </a:p>
          <a:p>
            <a:pPr lvl="1"/>
            <a:r>
              <a:rPr lang="fr-FR" dirty="0"/>
              <a:t>Peaufiner le lissage (méthode des moindres carrés, </a:t>
            </a:r>
          </a:p>
          <a:p>
            <a:pPr lvl="1"/>
            <a:r>
              <a:rPr lang="fr-FR" dirty="0"/>
              <a:t>Rayons de personnes différents (débit plus réaliste)</a:t>
            </a:r>
          </a:p>
          <a:p>
            <a:pPr lvl="1"/>
            <a:r>
              <a:rPr lang="fr-FR" dirty="0"/>
              <a:t>Arrivée des personnes dans les salles (pour modéliser les couloirs (zones vertes)</a:t>
            </a: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480045" y="4788977"/>
            <a:ext cx="4238787" cy="1247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Couplage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73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3008</TotalTime>
  <Words>642</Words>
  <Application>Microsoft Office PowerPoint</Application>
  <PresentationFormat>Widescreen</PresentationFormat>
  <Paragraphs>229</Paragraphs>
  <Slides>91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Cambria Math</vt:lpstr>
      <vt:lpstr>Century Gothic</vt:lpstr>
      <vt:lpstr>Tw Cen MT</vt:lpstr>
      <vt:lpstr>Wingdings 3</vt:lpstr>
      <vt:lpstr>Brin</vt:lpstr>
      <vt:lpstr>Détermination d’un Plan d’évacuation incendie </vt:lpstr>
      <vt:lpstr>Simulation globale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locale</vt:lpstr>
      <vt:lpstr>Choix de l’implémentation</vt:lpstr>
      <vt:lpstr>Construction d’une salle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Déplacement des personnes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pour la classe de MPSI2</vt:lpstr>
      <vt:lpstr>PowerPoint Presentation</vt:lpstr>
      <vt:lpstr>Récupération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 des données</vt:lpstr>
      <vt:lpstr>Première approche de dérivation</vt:lpstr>
      <vt:lpstr>Méthode de la dérivée première à l’ordre 1 (4 points d’appuis)</vt:lpstr>
      <vt:lpstr>PowerPoint Presentation</vt:lpstr>
      <vt:lpstr>PowerPoint Presentation</vt:lpstr>
      <vt:lpstr>Le lissage</vt:lpstr>
      <vt:lpstr>Tranformée de Fourier discrète</vt:lpstr>
      <vt:lpstr>Transformation de Fourier discrète</vt:lpstr>
      <vt:lpstr>Transformation de Fourier discrète</vt:lpstr>
      <vt:lpstr>Transformation de Fourier discrète</vt:lpstr>
      <vt:lpstr>Transformation de Fourier discrète</vt:lpstr>
      <vt:lpstr>PowerPoint Presentation</vt:lpstr>
      <vt:lpstr>Polynôme interpolateur de Lagrange</vt:lpstr>
      <vt:lpstr>PowerPoint Presentation</vt:lpstr>
      <vt:lpstr>PowerPoint Presentation</vt:lpstr>
      <vt:lpstr>PowerPoint Presentation</vt:lpstr>
      <vt:lpstr>Pour la suite…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jeu</dc:title>
  <dc:creator>nathalie marette</dc:creator>
  <cp:lastModifiedBy>Thibault Marette</cp:lastModifiedBy>
  <cp:revision>105</cp:revision>
  <dcterms:created xsi:type="dcterms:W3CDTF">2016-06-04T12:12:14Z</dcterms:created>
  <dcterms:modified xsi:type="dcterms:W3CDTF">2017-01-31T12:32:10Z</dcterms:modified>
</cp:coreProperties>
</file>